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8"/>
  </p:notesMasterIdLst>
  <p:sldIdLst>
    <p:sldId id="256" r:id="rId2"/>
    <p:sldId id="373" r:id="rId3"/>
    <p:sldId id="374" r:id="rId4"/>
    <p:sldId id="375" r:id="rId5"/>
    <p:sldId id="376" r:id="rId6"/>
    <p:sldId id="377" r:id="rId7"/>
    <p:sldId id="378" r:id="rId8"/>
    <p:sldId id="379" r:id="rId9"/>
    <p:sldId id="380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65" r:id="rId69"/>
    <p:sldId id="366" r:id="rId70"/>
    <p:sldId id="367" r:id="rId71"/>
    <p:sldId id="368" r:id="rId72"/>
    <p:sldId id="369" r:id="rId73"/>
    <p:sldId id="370" r:id="rId74"/>
    <p:sldId id="308" r:id="rId75"/>
    <p:sldId id="309" r:id="rId76"/>
    <p:sldId id="310" r:id="rId77"/>
    <p:sldId id="311" r:id="rId78"/>
    <p:sldId id="312" r:id="rId79"/>
    <p:sldId id="313" r:id="rId80"/>
    <p:sldId id="314" r:id="rId81"/>
    <p:sldId id="315" r:id="rId82"/>
    <p:sldId id="316" r:id="rId83"/>
    <p:sldId id="317" r:id="rId84"/>
    <p:sldId id="318" r:id="rId85"/>
    <p:sldId id="319" r:id="rId86"/>
    <p:sldId id="372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BD93A-363B-4FEC-9686-58BC98471E29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69E1-932B-4B65-8E76-7B362FF83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29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9447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 type="tx">
  <p:cSld name="1_Title Slide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18"/>
          <p:cNvSpPr txBox="1">
            <a:spLocks noGrp="1"/>
          </p:cNvSpPr>
          <p:nvPr>
            <p:ph type="title"/>
          </p:nvPr>
        </p:nvSpPr>
        <p:spPr>
          <a:xfrm>
            <a:off x="575672" y="3896000"/>
            <a:ext cx="9144001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  <a:defRPr sz="40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8"/>
          <p:cNvSpPr txBox="1">
            <a:spLocks noGrp="1"/>
          </p:cNvSpPr>
          <p:nvPr>
            <p:ph type="body" idx="1"/>
          </p:nvPr>
        </p:nvSpPr>
        <p:spPr>
          <a:xfrm>
            <a:off x="575672" y="4550000"/>
            <a:ext cx="9144001" cy="50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228600" lvl="0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2600">
                <a:solidFill>
                  <a:srgbClr val="FFFFFF"/>
                </a:solidFill>
              </a:defRPr>
            </a:lvl1pPr>
            <a:lvl2pPr marL="457200" lvl="1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2600">
                <a:solidFill>
                  <a:srgbClr val="FFFFFF"/>
                </a:solidFill>
              </a:defRPr>
            </a:lvl2pPr>
            <a:lvl3pPr marL="685800" lvl="2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2600">
                <a:solidFill>
                  <a:srgbClr val="FFFFFF"/>
                </a:solidFill>
              </a:defRPr>
            </a:lvl3pPr>
            <a:lvl4pPr marL="914400" lvl="3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2600">
                <a:solidFill>
                  <a:srgbClr val="FFFFFF"/>
                </a:solidFill>
              </a:defRPr>
            </a:lvl4pPr>
            <a:lvl5pPr marL="1143000" lvl="4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2600">
                <a:solidFill>
                  <a:srgbClr val="FFFFFF"/>
                </a:solidFill>
              </a:defRPr>
            </a:lvl5pPr>
            <a:lvl6pPr marL="1371600" lvl="5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118"/>
          <p:cNvSpPr/>
          <p:nvPr/>
        </p:nvSpPr>
        <p:spPr>
          <a:xfrm rot="-5400000" flipH="1">
            <a:off x="5669239" y="334235"/>
            <a:ext cx="3262180" cy="9783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502"/>
                </a:moveTo>
                <a:cubicBezTo>
                  <a:pt x="21600" y="14334"/>
                  <a:pt x="21600" y="7167"/>
                  <a:pt x="21600" y="0"/>
                </a:cubicBezTo>
                <a:lnTo>
                  <a:pt x="18913" y="2659"/>
                </a:lnTo>
                <a:lnTo>
                  <a:pt x="0" y="21600"/>
                </a:lnTo>
                <a:lnTo>
                  <a:pt x="21600" y="21502"/>
                </a:ln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aramond"/>
              <a:buNone/>
            </a:pPr>
            <a:endParaRPr sz="22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" name="Google Shape;16;p118"/>
          <p:cNvSpPr txBox="1">
            <a:spLocks noGrp="1"/>
          </p:cNvSpPr>
          <p:nvPr>
            <p:ph type="body" idx="2"/>
          </p:nvPr>
        </p:nvSpPr>
        <p:spPr>
          <a:xfrm>
            <a:off x="575672" y="5337129"/>
            <a:ext cx="9144001" cy="47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228600" lvl="0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457200" lvl="1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685800" lvl="2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914400" lvl="3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1143000" lvl="4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1371600" lvl="5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118"/>
          <p:cNvSpPr/>
          <p:nvPr/>
        </p:nvSpPr>
        <p:spPr>
          <a:xfrm rot="10800000" flipH="1">
            <a:off x="10409503" y="-1"/>
            <a:ext cx="1782496" cy="53371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>
              <a:alpha val="89803"/>
            </a:schemeClr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aramond"/>
              <a:buNone/>
            </a:pPr>
            <a:endParaRPr sz="22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8" name="Google Shape;18;p118" descr="Picture 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6408" y="519860"/>
            <a:ext cx="2800351" cy="156830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18"/>
          <p:cNvSpPr txBox="1">
            <a:spLocks noGrp="1"/>
          </p:cNvSpPr>
          <p:nvPr>
            <p:ph type="sldNum" idx="12"/>
          </p:nvPr>
        </p:nvSpPr>
        <p:spPr>
          <a:xfrm>
            <a:off x="5892800" y="6171700"/>
            <a:ext cx="2844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7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8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228600" lvl="0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1400">
                <a:solidFill>
                  <a:schemeClr val="accent4"/>
                </a:solidFill>
              </a:defRPr>
            </a:lvl1pPr>
            <a:lvl2pPr marL="457200" lvl="1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1400">
                <a:solidFill>
                  <a:schemeClr val="accent4"/>
                </a:solidFill>
              </a:defRPr>
            </a:lvl2pPr>
            <a:lvl3pPr marL="685800" lvl="2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1400">
                <a:solidFill>
                  <a:schemeClr val="accent4"/>
                </a:solidFill>
              </a:defRPr>
            </a:lvl3pPr>
            <a:lvl4pPr marL="914400" lvl="3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1400">
                <a:solidFill>
                  <a:schemeClr val="accent4"/>
                </a:solidFill>
              </a:defRPr>
            </a:lvl4pPr>
            <a:lvl5pPr marL="1143000" lvl="4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1400">
                <a:solidFill>
                  <a:schemeClr val="accent4"/>
                </a:solidFill>
              </a:defRPr>
            </a:lvl5pPr>
            <a:lvl6pPr marL="1371600" lvl="5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27"/>
          <p:cNvSpPr txBox="1">
            <a:spLocks noGrp="1"/>
          </p:cNvSpPr>
          <p:nvPr>
            <p:ph type="body" idx="2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228600" lvl="0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457200" lvl="1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685800" lvl="2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914400" lvl="3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1143000" lvl="4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1371600" lvl="5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7"/>
          <p:cNvSpPr txBox="1">
            <a:spLocks noGrp="1"/>
          </p:cNvSpPr>
          <p:nvPr>
            <p:ph type="sldNum" idx="12"/>
          </p:nvPr>
        </p:nvSpPr>
        <p:spPr>
          <a:xfrm>
            <a:off x="5892800" y="6171700"/>
            <a:ext cx="2844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8"/>
          <p:cNvSpPr/>
          <p:nvPr/>
        </p:nvSpPr>
        <p:spPr>
          <a:xfrm>
            <a:off x="0" y="6503504"/>
            <a:ext cx="12192001" cy="3847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2C77"/>
              </a:buClr>
              <a:buSzPts val="6400"/>
              <a:buFont typeface="Garamond"/>
              <a:buNone/>
            </a:pPr>
            <a:endParaRPr sz="3200" b="0" i="0" u="none" strike="noStrike" cap="none">
              <a:solidFill>
                <a:srgbClr val="002C77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80" name="Google Shape;80;p128"/>
          <p:cNvSpPr/>
          <p:nvPr/>
        </p:nvSpPr>
        <p:spPr>
          <a:xfrm>
            <a:off x="0" y="6503504"/>
            <a:ext cx="2743201" cy="3847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aramond"/>
              <a:buNone/>
            </a:pPr>
            <a:endParaRPr sz="22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81" name="Google Shape;81;p128" descr="Picture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746" y="6541053"/>
            <a:ext cx="2340426" cy="31023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8"/>
          <p:cNvSpPr txBox="1">
            <a:spLocks noGrp="1"/>
          </p:cNvSpPr>
          <p:nvPr>
            <p:ph type="title"/>
          </p:nvPr>
        </p:nvSpPr>
        <p:spPr>
          <a:xfrm>
            <a:off x="839788" y="1189470"/>
            <a:ext cx="3932238" cy="86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8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228600" lvl="0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457200" lvl="1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685800" lvl="2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914400" lvl="3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1143000" lvl="4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1371600" lvl="5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228600" lvl="0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457200" lvl="1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685800" lvl="2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914400" lvl="3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1143000" lvl="4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1371600" lvl="5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28"/>
          <p:cNvSpPr txBox="1">
            <a:spLocks noGrp="1"/>
          </p:cNvSpPr>
          <p:nvPr>
            <p:ph type="sldNum" idx="12"/>
          </p:nvPr>
        </p:nvSpPr>
        <p:spPr>
          <a:xfrm>
            <a:off x="5892800" y="6171700"/>
            <a:ext cx="2844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1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9"/>
          <p:cNvSpPr txBox="1">
            <a:spLocks noGrp="1"/>
          </p:cNvSpPr>
          <p:nvPr>
            <p:ph type="sldNum" idx="12"/>
          </p:nvPr>
        </p:nvSpPr>
        <p:spPr>
          <a:xfrm>
            <a:off x="5892800" y="6171700"/>
            <a:ext cx="2844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07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o Title">
  <p:cSld name="No Titl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0"/>
          <p:cNvSpPr/>
          <p:nvPr/>
        </p:nvSpPr>
        <p:spPr>
          <a:xfrm>
            <a:off x="0" y="6503504"/>
            <a:ext cx="12192001" cy="3847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2C77"/>
              </a:buClr>
              <a:buSzPts val="6400"/>
              <a:buFont typeface="Garamond"/>
              <a:buNone/>
            </a:pPr>
            <a:endParaRPr sz="3200" b="0" i="0" u="none" strike="noStrike" cap="none">
              <a:solidFill>
                <a:srgbClr val="002C77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1" name="Google Shape;91;p130"/>
          <p:cNvSpPr/>
          <p:nvPr/>
        </p:nvSpPr>
        <p:spPr>
          <a:xfrm>
            <a:off x="0" y="6503504"/>
            <a:ext cx="2743201" cy="3847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aramond"/>
              <a:buNone/>
            </a:pPr>
            <a:endParaRPr sz="22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92" name="Google Shape;92;p130" descr="Picture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746" y="6541053"/>
            <a:ext cx="2340426" cy="31023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0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228600" lvl="0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457200" lvl="1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685800" lvl="2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914400" lvl="3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1143000" lvl="4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1371600" lvl="5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30"/>
          <p:cNvSpPr txBox="1">
            <a:spLocks noGrp="1"/>
          </p:cNvSpPr>
          <p:nvPr>
            <p:ph type="sldNum" idx="12"/>
          </p:nvPr>
        </p:nvSpPr>
        <p:spPr>
          <a:xfrm>
            <a:off x="5892800" y="6171700"/>
            <a:ext cx="2844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51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Image with Text">
  <p:cSld name="Full Image with 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1"/>
          <p:cNvSpPr/>
          <p:nvPr/>
        </p:nvSpPr>
        <p:spPr>
          <a:xfrm>
            <a:off x="0" y="6503504"/>
            <a:ext cx="12192001" cy="3847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2C77"/>
              </a:buClr>
              <a:buSzPts val="6400"/>
              <a:buFont typeface="Garamond"/>
              <a:buNone/>
            </a:pPr>
            <a:endParaRPr sz="3200" b="0" i="0" u="none" strike="noStrike" cap="none">
              <a:solidFill>
                <a:srgbClr val="002C77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7" name="Google Shape;97;p131"/>
          <p:cNvSpPr/>
          <p:nvPr/>
        </p:nvSpPr>
        <p:spPr>
          <a:xfrm>
            <a:off x="0" y="6503504"/>
            <a:ext cx="2743201" cy="3847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aramond"/>
              <a:buNone/>
            </a:pPr>
            <a:endParaRPr sz="22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98" name="Google Shape;98;p131" descr="Picture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746" y="6541053"/>
            <a:ext cx="2340426" cy="31023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1"/>
          <p:cNvSpPr>
            <a:spLocks noGrp="1"/>
          </p:cNvSpPr>
          <p:nvPr>
            <p:ph type="pic" idx="2"/>
          </p:nvPr>
        </p:nvSpPr>
        <p:spPr>
          <a:xfrm>
            <a:off x="0" y="20433"/>
            <a:ext cx="12192001" cy="6837568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31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spcFirstLastPara="1" wrap="square" lIns="548625" tIns="548625" rIns="548625" bIns="548625" anchor="t" anchorCtr="0">
            <a:normAutofit/>
          </a:bodyPr>
          <a:lstStyle>
            <a:lvl1pPr marL="228600" lvl="0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1400">
                <a:solidFill>
                  <a:srgbClr val="FFFFFF"/>
                </a:solidFill>
              </a:defRPr>
            </a:lvl1pPr>
            <a:lvl2pPr marL="457200" lvl="1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1400">
                <a:solidFill>
                  <a:srgbClr val="FFFFFF"/>
                </a:solidFill>
              </a:defRPr>
            </a:lvl2pPr>
            <a:lvl3pPr marL="685800" lvl="2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1400">
                <a:solidFill>
                  <a:srgbClr val="FFFFFF"/>
                </a:solidFill>
              </a:defRPr>
            </a:lvl3pPr>
            <a:lvl4pPr marL="914400" lvl="3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1400">
                <a:solidFill>
                  <a:srgbClr val="FFFFFF"/>
                </a:solidFill>
              </a:defRPr>
            </a:lvl4pPr>
            <a:lvl5pPr marL="1143000" lvl="4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1400">
                <a:solidFill>
                  <a:srgbClr val="FFFFFF"/>
                </a:solidFill>
              </a:defRPr>
            </a:lvl5pPr>
            <a:lvl6pPr marL="1371600" lvl="5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31"/>
          <p:cNvSpPr txBox="1">
            <a:spLocks noGrp="1"/>
          </p:cNvSpPr>
          <p:nvPr>
            <p:ph type="sldNum" idx="12"/>
          </p:nvPr>
        </p:nvSpPr>
        <p:spPr>
          <a:xfrm>
            <a:off x="5892800" y="6171700"/>
            <a:ext cx="2844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4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oter Only">
  <p:cSld name="Footer 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2"/>
          <p:cNvSpPr/>
          <p:nvPr/>
        </p:nvSpPr>
        <p:spPr>
          <a:xfrm>
            <a:off x="0" y="6503504"/>
            <a:ext cx="12192001" cy="3847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2C77"/>
              </a:buClr>
              <a:buSzPts val="6400"/>
              <a:buFont typeface="Garamond"/>
              <a:buNone/>
            </a:pPr>
            <a:endParaRPr sz="3200" b="0" i="0" u="none" strike="noStrike" cap="none">
              <a:solidFill>
                <a:srgbClr val="002C77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04" name="Google Shape;104;p132"/>
          <p:cNvSpPr/>
          <p:nvPr/>
        </p:nvSpPr>
        <p:spPr>
          <a:xfrm>
            <a:off x="0" y="6503504"/>
            <a:ext cx="2743201" cy="3847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aramond"/>
              <a:buNone/>
            </a:pPr>
            <a:endParaRPr sz="22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05" name="Google Shape;105;p132" descr="Picture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746" y="6541053"/>
            <a:ext cx="2340426" cy="31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2"/>
          <p:cNvSpPr txBox="1">
            <a:spLocks noGrp="1"/>
          </p:cNvSpPr>
          <p:nvPr>
            <p:ph type="sldNum" idx="12"/>
          </p:nvPr>
        </p:nvSpPr>
        <p:spPr>
          <a:xfrm>
            <a:off x="5892800" y="6171700"/>
            <a:ext cx="2844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556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oter and Background">
  <p:cSld name="1_Footer and Background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3"/>
          <p:cNvSpPr/>
          <p:nvPr/>
        </p:nvSpPr>
        <p:spPr>
          <a:xfrm flipH="1">
            <a:off x="-1" y="2122400"/>
            <a:ext cx="1463202" cy="43811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aramond"/>
              <a:buNone/>
            </a:pPr>
            <a:endParaRPr sz="22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09" name="Google Shape;109;p133"/>
          <p:cNvSpPr/>
          <p:nvPr/>
        </p:nvSpPr>
        <p:spPr>
          <a:xfrm rot="-5400000" flipH="1">
            <a:off x="3910869" y="-1777632"/>
            <a:ext cx="4370269" cy="12192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20125" y="0"/>
                </a:ln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aramond"/>
              <a:buNone/>
            </a:pPr>
            <a:endParaRPr sz="22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10" name="Google Shape;110;p133"/>
          <p:cNvSpPr txBox="1">
            <a:spLocks noGrp="1"/>
          </p:cNvSpPr>
          <p:nvPr>
            <p:ph type="sldNum" idx="12"/>
          </p:nvPr>
        </p:nvSpPr>
        <p:spPr>
          <a:xfrm>
            <a:off x="5892800" y="6171700"/>
            <a:ext cx="2844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76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oter and Background">
  <p:cSld name="1_Footer and Backgroun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4"/>
          <p:cNvSpPr/>
          <p:nvPr/>
        </p:nvSpPr>
        <p:spPr>
          <a:xfrm flipH="1">
            <a:off x="-1" y="2122400"/>
            <a:ext cx="1463202" cy="43811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aramond"/>
              <a:buNone/>
            </a:pPr>
            <a:endParaRPr sz="22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13" name="Google Shape;113;p134"/>
          <p:cNvSpPr/>
          <p:nvPr/>
        </p:nvSpPr>
        <p:spPr>
          <a:xfrm rot="-5400000" flipH="1">
            <a:off x="3910869" y="-1777632"/>
            <a:ext cx="4370269" cy="12192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20125" y="0"/>
                </a:ln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aramond"/>
              <a:buNone/>
            </a:pPr>
            <a:endParaRPr sz="22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14" name="Google Shape;114;p134"/>
          <p:cNvSpPr txBox="1">
            <a:spLocks noGrp="1"/>
          </p:cNvSpPr>
          <p:nvPr>
            <p:ph type="sldNum" idx="12"/>
          </p:nvPr>
        </p:nvSpPr>
        <p:spPr>
          <a:xfrm>
            <a:off x="5892800" y="6171700"/>
            <a:ext cx="2844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543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oter and Background">
  <p:cSld name="1_Footer and Background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5"/>
          <p:cNvSpPr/>
          <p:nvPr/>
        </p:nvSpPr>
        <p:spPr>
          <a:xfrm>
            <a:off x="0" y="6503504"/>
            <a:ext cx="12192001" cy="3847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2C77"/>
              </a:buClr>
              <a:buSzPts val="6400"/>
              <a:buFont typeface="Garamond"/>
              <a:buNone/>
            </a:pPr>
            <a:endParaRPr sz="3200" b="0" i="0" u="none" strike="noStrike" cap="none">
              <a:solidFill>
                <a:srgbClr val="002C77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17" name="Google Shape;117;p135"/>
          <p:cNvSpPr/>
          <p:nvPr/>
        </p:nvSpPr>
        <p:spPr>
          <a:xfrm>
            <a:off x="0" y="6503504"/>
            <a:ext cx="2743201" cy="3847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aramond"/>
              <a:buNone/>
            </a:pPr>
            <a:endParaRPr sz="22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18" name="Google Shape;118;p135" descr="Picture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746" y="6541053"/>
            <a:ext cx="2340426" cy="31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35"/>
          <p:cNvSpPr/>
          <p:nvPr/>
        </p:nvSpPr>
        <p:spPr>
          <a:xfrm flipH="1">
            <a:off x="-1" y="2122400"/>
            <a:ext cx="1463202" cy="43811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aramond"/>
              <a:buNone/>
            </a:pPr>
            <a:endParaRPr sz="22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20" name="Google Shape;120;p135"/>
          <p:cNvSpPr/>
          <p:nvPr/>
        </p:nvSpPr>
        <p:spPr>
          <a:xfrm rot="-5400000" flipH="1">
            <a:off x="3910869" y="-1777632"/>
            <a:ext cx="4370269" cy="12192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20125" y="0"/>
                </a:ln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aramond"/>
              <a:buNone/>
            </a:pPr>
            <a:endParaRPr sz="22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21" name="Google Shape;121;p135"/>
          <p:cNvSpPr txBox="1">
            <a:spLocks noGrp="1"/>
          </p:cNvSpPr>
          <p:nvPr>
            <p:ph type="sldNum" idx="12"/>
          </p:nvPr>
        </p:nvSpPr>
        <p:spPr>
          <a:xfrm>
            <a:off x="5892800" y="6171700"/>
            <a:ext cx="2844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818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1_Title 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6"/>
          <p:cNvSpPr/>
          <p:nvPr/>
        </p:nvSpPr>
        <p:spPr>
          <a:xfrm>
            <a:off x="0" y="6503504"/>
            <a:ext cx="12192001" cy="3847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2C77"/>
              </a:buClr>
              <a:buSzPts val="6400"/>
              <a:buFont typeface="Garamond"/>
              <a:buNone/>
            </a:pPr>
            <a:endParaRPr sz="3200" b="0" i="0" u="none" strike="noStrike" cap="none">
              <a:solidFill>
                <a:srgbClr val="002C77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24" name="Google Shape;124;p136"/>
          <p:cNvSpPr/>
          <p:nvPr/>
        </p:nvSpPr>
        <p:spPr>
          <a:xfrm>
            <a:off x="0" y="6503504"/>
            <a:ext cx="2743201" cy="3847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aramond"/>
              <a:buNone/>
            </a:pPr>
            <a:endParaRPr sz="22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25" name="Google Shape;125;p136" descr="Picture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746" y="6541053"/>
            <a:ext cx="2340426" cy="31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6"/>
          <p:cNvSpPr txBox="1">
            <a:spLocks noGrp="1"/>
          </p:cNvSpPr>
          <p:nvPr>
            <p:ph type="sldNum" idx="12"/>
          </p:nvPr>
        </p:nvSpPr>
        <p:spPr>
          <a:xfrm>
            <a:off x="5892800" y="6171700"/>
            <a:ext cx="2844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89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9"/>
          <p:cNvSpPr txBox="1">
            <a:spLocks noGrp="1"/>
          </p:cNvSpPr>
          <p:nvPr>
            <p:ph type="body" idx="1"/>
          </p:nvPr>
        </p:nvSpPr>
        <p:spPr>
          <a:xfrm>
            <a:off x="838200" y="131010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228600" lvl="0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457200" lvl="1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685800" lvl="2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914400" lvl="3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1143000" lvl="4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1371600" lvl="5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19"/>
          <p:cNvSpPr txBox="1">
            <a:spLocks noGrp="1"/>
          </p:cNvSpPr>
          <p:nvPr>
            <p:ph type="sldNum" idx="12"/>
          </p:nvPr>
        </p:nvSpPr>
        <p:spPr>
          <a:xfrm>
            <a:off x="5892800" y="6171700"/>
            <a:ext cx="2844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860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">
  <p:cSld name="1_Conten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7"/>
          <p:cNvSpPr/>
          <p:nvPr/>
        </p:nvSpPr>
        <p:spPr>
          <a:xfrm>
            <a:off x="0" y="6503504"/>
            <a:ext cx="12192001" cy="3847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C77"/>
              </a:buClr>
              <a:buSzPts val="6400"/>
              <a:buFont typeface="Arial"/>
              <a:buNone/>
            </a:pPr>
            <a:endParaRPr sz="3200" b="0" i="0" u="none" strike="noStrike" cap="none">
              <a:solidFill>
                <a:srgbClr val="002C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37"/>
          <p:cNvSpPr/>
          <p:nvPr/>
        </p:nvSpPr>
        <p:spPr>
          <a:xfrm>
            <a:off x="0" y="6503504"/>
            <a:ext cx="2743201" cy="3847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37" descr="Picture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746" y="6541053"/>
            <a:ext cx="2340426" cy="31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7"/>
          <p:cNvSpPr txBox="1">
            <a:spLocks noGrp="1"/>
          </p:cNvSpPr>
          <p:nvPr>
            <p:ph type="body" idx="1"/>
          </p:nvPr>
        </p:nvSpPr>
        <p:spPr>
          <a:xfrm>
            <a:off x="838200" y="131010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228600" lvl="0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457200" lvl="1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685800" lvl="2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914400" lvl="3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1143000" lvl="4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1371600" lvl="5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37"/>
          <p:cNvSpPr txBox="1">
            <a:spLocks noGrp="1"/>
          </p:cNvSpPr>
          <p:nvPr>
            <p:ph type="sldNum" idx="12"/>
          </p:nvPr>
        </p:nvSpPr>
        <p:spPr>
          <a:xfrm>
            <a:off x="5892800" y="6171700"/>
            <a:ext cx="2844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91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Text"/>
          <p:cNvSpPr txBox="1">
            <a:spLocks noGrp="1"/>
          </p:cNvSpPr>
          <p:nvPr>
            <p:ph type="title"/>
          </p:nvPr>
        </p:nvSpPr>
        <p:spPr>
          <a:xfrm>
            <a:off x="575672" y="3896000"/>
            <a:ext cx="9144001" cy="646332"/>
          </a:xfrm>
          <a:prstGeom prst="rect">
            <a:avLst/>
          </a:prstGeom>
        </p:spPr>
        <p:txBody>
          <a:bodyPr anchor="b"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5672" y="4550000"/>
            <a:ext cx="9144001" cy="507384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rgbClr val="FFFFFF"/>
                </a:solidFill>
              </a:defRPr>
            </a:lvl1pPr>
            <a:lvl2pPr>
              <a:defRPr sz="2600">
                <a:solidFill>
                  <a:srgbClr val="FFFFFF"/>
                </a:solidFill>
              </a:defRPr>
            </a:lvl2pPr>
            <a:lvl3pPr>
              <a:defRPr sz="2600">
                <a:solidFill>
                  <a:srgbClr val="FFFFFF"/>
                </a:solidFill>
              </a:defRPr>
            </a:lvl3pPr>
            <a:lvl4pPr>
              <a:defRPr sz="2600">
                <a:solidFill>
                  <a:srgbClr val="FFFFFF"/>
                </a:solidFill>
              </a:defRPr>
            </a:lvl4pPr>
            <a:lvl5pPr>
              <a:defRPr sz="26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Freeform 8"/>
          <p:cNvSpPr/>
          <p:nvPr/>
        </p:nvSpPr>
        <p:spPr>
          <a:xfrm rot="16200000" flipH="1">
            <a:off x="5669239" y="334235"/>
            <a:ext cx="3262180" cy="9783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502"/>
                </a:moveTo>
                <a:cubicBezTo>
                  <a:pt x="21600" y="14334"/>
                  <a:pt x="21600" y="7167"/>
                  <a:pt x="21600" y="0"/>
                </a:cubicBezTo>
                <a:lnTo>
                  <a:pt x="18913" y="2659"/>
                </a:lnTo>
                <a:lnTo>
                  <a:pt x="0" y="21600"/>
                </a:lnTo>
                <a:lnTo>
                  <a:pt x="21600" y="21502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45720" bIns="45720" anchor="ctr"/>
          <a:lstStyle/>
          <a:p>
            <a:pPr algn="ctr">
              <a:lnSpc>
                <a:spcPct val="113000"/>
              </a:lnSpc>
              <a:spcBef>
                <a:spcPts val="8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 sz="2200"/>
          </a:p>
        </p:txBody>
      </p:sp>
      <p:sp>
        <p:nvSpPr>
          <p:cNvPr id="183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575672" y="5337129"/>
            <a:ext cx="9144001" cy="474875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</p:txBody>
      </p:sp>
      <p:sp>
        <p:nvSpPr>
          <p:cNvPr id="184" name="Freeform 7"/>
          <p:cNvSpPr/>
          <p:nvPr/>
        </p:nvSpPr>
        <p:spPr>
          <a:xfrm rot="10800000" flipH="1">
            <a:off x="10409503" y="-1"/>
            <a:ext cx="1782496" cy="5337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tIns="45720" bIns="45720" anchor="ctr"/>
          <a:lstStyle/>
          <a:p>
            <a:pPr algn="ctr">
              <a:lnSpc>
                <a:spcPct val="113000"/>
              </a:lnSpc>
              <a:spcBef>
                <a:spcPts val="8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  <a:endParaRPr sz="2200"/>
          </a:p>
        </p:txBody>
      </p:sp>
      <p:pic>
        <p:nvPicPr>
          <p:cNvPr id="185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" y="519860"/>
            <a:ext cx="2800351" cy="156830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682485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27255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2_Title Slide">
    <p:bg>
      <p:bgPr>
        <a:solidFill>
          <a:schemeClr val="accen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0"/>
          <p:cNvSpPr txBox="1">
            <a:spLocks noGrp="1"/>
          </p:cNvSpPr>
          <p:nvPr>
            <p:ph type="title"/>
          </p:nvPr>
        </p:nvSpPr>
        <p:spPr>
          <a:xfrm>
            <a:off x="575672" y="3896000"/>
            <a:ext cx="9144001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  <a:defRPr sz="40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0"/>
          <p:cNvSpPr txBox="1">
            <a:spLocks noGrp="1"/>
          </p:cNvSpPr>
          <p:nvPr>
            <p:ph type="body" idx="1"/>
          </p:nvPr>
        </p:nvSpPr>
        <p:spPr>
          <a:xfrm>
            <a:off x="575672" y="4550000"/>
            <a:ext cx="9144001" cy="50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228600" lvl="0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2600">
                <a:solidFill>
                  <a:srgbClr val="FFFFFF"/>
                </a:solidFill>
              </a:defRPr>
            </a:lvl1pPr>
            <a:lvl2pPr marL="457200" lvl="1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2600">
                <a:solidFill>
                  <a:srgbClr val="FFFFFF"/>
                </a:solidFill>
              </a:defRPr>
            </a:lvl2pPr>
            <a:lvl3pPr marL="685800" lvl="2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2600">
                <a:solidFill>
                  <a:srgbClr val="FFFFFF"/>
                </a:solidFill>
              </a:defRPr>
            </a:lvl3pPr>
            <a:lvl4pPr marL="914400" lvl="3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2600">
                <a:solidFill>
                  <a:srgbClr val="FFFFFF"/>
                </a:solidFill>
              </a:defRPr>
            </a:lvl4pPr>
            <a:lvl5pPr marL="1143000" lvl="4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2600">
                <a:solidFill>
                  <a:srgbClr val="FFFFFF"/>
                </a:solidFill>
              </a:defRPr>
            </a:lvl5pPr>
            <a:lvl6pPr marL="1371600" lvl="5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20"/>
          <p:cNvSpPr/>
          <p:nvPr/>
        </p:nvSpPr>
        <p:spPr>
          <a:xfrm rot="-5400000" flipH="1">
            <a:off x="5669239" y="334235"/>
            <a:ext cx="3262180" cy="9783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502"/>
                </a:moveTo>
                <a:cubicBezTo>
                  <a:pt x="21600" y="14334"/>
                  <a:pt x="21600" y="7167"/>
                  <a:pt x="21600" y="0"/>
                </a:cubicBezTo>
                <a:lnTo>
                  <a:pt x="18913" y="2659"/>
                </a:lnTo>
                <a:lnTo>
                  <a:pt x="0" y="21600"/>
                </a:lnTo>
                <a:lnTo>
                  <a:pt x="21600" y="21502"/>
                </a:ln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20"/>
          <p:cNvSpPr txBox="1">
            <a:spLocks noGrp="1"/>
          </p:cNvSpPr>
          <p:nvPr>
            <p:ph type="body" idx="2"/>
          </p:nvPr>
        </p:nvSpPr>
        <p:spPr>
          <a:xfrm>
            <a:off x="575672" y="5337129"/>
            <a:ext cx="9144001" cy="47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228600" lvl="0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457200" lvl="1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685800" lvl="2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914400" lvl="3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1143000" lvl="4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1371600" lvl="5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20"/>
          <p:cNvSpPr/>
          <p:nvPr/>
        </p:nvSpPr>
        <p:spPr>
          <a:xfrm rot="10800000" flipH="1">
            <a:off x="10409503" y="-1"/>
            <a:ext cx="1782496" cy="53371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>
              <a:alpha val="89803"/>
            </a:schemeClr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120" descr="Picture 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6408" y="519860"/>
            <a:ext cx="2800351" cy="156830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20"/>
          <p:cNvSpPr txBox="1">
            <a:spLocks noGrp="1"/>
          </p:cNvSpPr>
          <p:nvPr>
            <p:ph type="sldNum" idx="12"/>
          </p:nvPr>
        </p:nvSpPr>
        <p:spPr>
          <a:xfrm>
            <a:off x="5892800" y="6171700"/>
            <a:ext cx="2844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06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">
  <p:cSld name="1_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1"/>
          <p:cNvSpPr/>
          <p:nvPr/>
        </p:nvSpPr>
        <p:spPr>
          <a:xfrm>
            <a:off x="0" y="6503504"/>
            <a:ext cx="12192001" cy="3847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C77"/>
              </a:buClr>
              <a:buSzPts val="6400"/>
              <a:buFont typeface="Arial"/>
              <a:buNone/>
            </a:pPr>
            <a:endParaRPr sz="3200" b="0" i="0" u="none" strike="noStrike" cap="none">
              <a:solidFill>
                <a:srgbClr val="002C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21"/>
          <p:cNvSpPr/>
          <p:nvPr/>
        </p:nvSpPr>
        <p:spPr>
          <a:xfrm>
            <a:off x="0" y="6503504"/>
            <a:ext cx="2743201" cy="3847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35;p121" descr="Picture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746" y="6541053"/>
            <a:ext cx="2340426" cy="31023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1"/>
          <p:cNvSpPr txBox="1">
            <a:spLocks noGrp="1"/>
          </p:cNvSpPr>
          <p:nvPr>
            <p:ph type="body" idx="1"/>
          </p:nvPr>
        </p:nvSpPr>
        <p:spPr>
          <a:xfrm>
            <a:off x="838200" y="131010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228600" lvl="0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457200" lvl="1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685800" lvl="2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914400" lvl="3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1143000" lvl="4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1371600" lvl="5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21"/>
          <p:cNvSpPr txBox="1">
            <a:spLocks noGrp="1"/>
          </p:cNvSpPr>
          <p:nvPr>
            <p:ph type="sldNum" idx="12"/>
          </p:nvPr>
        </p:nvSpPr>
        <p:spPr>
          <a:xfrm>
            <a:off x="5892800" y="6171700"/>
            <a:ext cx="2844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58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oter and Background">
  <p:cSld name="Footer and Background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2"/>
          <p:cNvSpPr/>
          <p:nvPr/>
        </p:nvSpPr>
        <p:spPr>
          <a:xfrm>
            <a:off x="0" y="6503504"/>
            <a:ext cx="12192001" cy="3847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C77"/>
              </a:buClr>
              <a:buSzPts val="6400"/>
              <a:buFont typeface="Arial"/>
              <a:buNone/>
            </a:pPr>
            <a:endParaRPr sz="3200" b="0" i="0" u="none" strike="noStrike" cap="none">
              <a:solidFill>
                <a:srgbClr val="002C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22"/>
          <p:cNvSpPr/>
          <p:nvPr/>
        </p:nvSpPr>
        <p:spPr>
          <a:xfrm>
            <a:off x="0" y="6503504"/>
            <a:ext cx="2743201" cy="3847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22" descr="Picture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746" y="6541053"/>
            <a:ext cx="2340426" cy="31023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22"/>
          <p:cNvSpPr/>
          <p:nvPr/>
        </p:nvSpPr>
        <p:spPr>
          <a:xfrm flipH="1">
            <a:off x="-1" y="2122400"/>
            <a:ext cx="1463202" cy="43811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22"/>
          <p:cNvSpPr/>
          <p:nvPr/>
        </p:nvSpPr>
        <p:spPr>
          <a:xfrm rot="-5400000" flipH="1">
            <a:off x="3910869" y="-1777632"/>
            <a:ext cx="4370269" cy="12192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20125" y="0"/>
                </a:ln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22"/>
          <p:cNvSpPr txBox="1">
            <a:spLocks noGrp="1"/>
          </p:cNvSpPr>
          <p:nvPr>
            <p:ph type="sldNum" idx="12"/>
          </p:nvPr>
        </p:nvSpPr>
        <p:spPr>
          <a:xfrm>
            <a:off x="5892800" y="6171700"/>
            <a:ext cx="2844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10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Only: Blue">
  <p:cSld name="Background Only: Blue">
    <p:bg>
      <p:bgPr>
        <a:solidFill>
          <a:schemeClr val="accen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123"/>
          <p:cNvGrpSpPr/>
          <p:nvPr/>
        </p:nvGrpSpPr>
        <p:grpSpPr>
          <a:xfrm>
            <a:off x="1" y="0"/>
            <a:ext cx="12192000" cy="4659142"/>
            <a:chOff x="1" y="0"/>
            <a:chExt cx="24384000" cy="9318283"/>
          </a:xfrm>
        </p:grpSpPr>
        <p:sp>
          <p:nvSpPr>
            <p:cNvPr id="48" name="Google Shape;48;p123"/>
            <p:cNvSpPr/>
            <p:nvPr/>
          </p:nvSpPr>
          <p:spPr>
            <a:xfrm rot="5400000" flipH="1">
              <a:off x="7532859" y="-7532858"/>
              <a:ext cx="9318283" cy="24384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18877" y="0"/>
                  </a:lnTo>
                  <a:close/>
                </a:path>
              </a:pathLst>
            </a:custGeom>
            <a:solidFill>
              <a:srgbClr val="000000">
                <a:alpha val="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Garamond"/>
                <a:buNone/>
              </a:pPr>
              <a:endParaRPr sz="2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49" name="Google Shape;49;p123"/>
            <p:cNvSpPr txBox="1"/>
            <p:nvPr/>
          </p:nvSpPr>
          <p:spPr>
            <a:xfrm rot="5400000">
              <a:off x="7532860" y="4197506"/>
              <a:ext cx="9318282" cy="923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900"/>
            </a:p>
          </p:txBody>
        </p:sp>
      </p:grpSp>
      <p:sp>
        <p:nvSpPr>
          <p:cNvPr id="50" name="Google Shape;50;p123"/>
          <p:cNvSpPr/>
          <p:nvPr/>
        </p:nvSpPr>
        <p:spPr>
          <a:xfrm rot="10800000" flipH="1">
            <a:off x="10618985" y="0"/>
            <a:ext cx="1573015" cy="47099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aramond"/>
              <a:buNone/>
            </a:pPr>
            <a:endParaRPr sz="22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51" name="Google Shape;51;p123" descr="Picture 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62859" y="4263896"/>
            <a:ext cx="3681685" cy="206188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3"/>
          <p:cNvSpPr txBox="1">
            <a:spLocks noGrp="1"/>
          </p:cNvSpPr>
          <p:nvPr>
            <p:ph type="sldNum" idx="12"/>
          </p:nvPr>
        </p:nvSpPr>
        <p:spPr>
          <a:xfrm>
            <a:off x="5892800" y="6171700"/>
            <a:ext cx="2844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0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4"/>
          <p:cNvSpPr txBox="1">
            <a:spLocks noGrp="1"/>
          </p:cNvSpPr>
          <p:nvPr>
            <p:ph type="title"/>
          </p:nvPr>
        </p:nvSpPr>
        <p:spPr>
          <a:xfrm>
            <a:off x="575672" y="3896000"/>
            <a:ext cx="9144001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  <a:defRPr sz="40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4"/>
          <p:cNvSpPr txBox="1">
            <a:spLocks noGrp="1"/>
          </p:cNvSpPr>
          <p:nvPr>
            <p:ph type="body" idx="1"/>
          </p:nvPr>
        </p:nvSpPr>
        <p:spPr>
          <a:xfrm>
            <a:off x="575672" y="4550000"/>
            <a:ext cx="9144001" cy="50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228600" lvl="0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2600">
                <a:solidFill>
                  <a:srgbClr val="FFFFFF"/>
                </a:solidFill>
              </a:defRPr>
            </a:lvl1pPr>
            <a:lvl2pPr marL="457200" lvl="1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2600">
                <a:solidFill>
                  <a:srgbClr val="FFFFFF"/>
                </a:solidFill>
              </a:defRPr>
            </a:lvl2pPr>
            <a:lvl3pPr marL="685800" lvl="2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2600">
                <a:solidFill>
                  <a:srgbClr val="FFFFFF"/>
                </a:solidFill>
              </a:defRPr>
            </a:lvl3pPr>
            <a:lvl4pPr marL="914400" lvl="3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2600">
                <a:solidFill>
                  <a:srgbClr val="FFFFFF"/>
                </a:solidFill>
              </a:defRPr>
            </a:lvl4pPr>
            <a:lvl5pPr marL="1143000" lvl="4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2600">
                <a:solidFill>
                  <a:srgbClr val="FFFFFF"/>
                </a:solidFill>
              </a:defRPr>
            </a:lvl5pPr>
            <a:lvl6pPr marL="1371600" lvl="5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24"/>
          <p:cNvSpPr/>
          <p:nvPr/>
        </p:nvSpPr>
        <p:spPr>
          <a:xfrm rot="-5400000" flipH="1">
            <a:off x="5669239" y="334235"/>
            <a:ext cx="3262180" cy="9783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502"/>
                </a:moveTo>
                <a:cubicBezTo>
                  <a:pt x="21600" y="14334"/>
                  <a:pt x="21600" y="7167"/>
                  <a:pt x="21600" y="0"/>
                </a:cubicBezTo>
                <a:lnTo>
                  <a:pt x="18913" y="2659"/>
                </a:lnTo>
                <a:lnTo>
                  <a:pt x="0" y="21600"/>
                </a:lnTo>
                <a:lnTo>
                  <a:pt x="21600" y="21502"/>
                </a:ln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aramond"/>
              <a:buNone/>
            </a:pPr>
            <a:endParaRPr sz="22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7" name="Google Shape;57;p124"/>
          <p:cNvSpPr txBox="1">
            <a:spLocks noGrp="1"/>
          </p:cNvSpPr>
          <p:nvPr>
            <p:ph type="body" idx="2"/>
          </p:nvPr>
        </p:nvSpPr>
        <p:spPr>
          <a:xfrm>
            <a:off x="575672" y="5337129"/>
            <a:ext cx="9144001" cy="47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228600" lvl="0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457200" lvl="1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685800" lvl="2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914400" lvl="3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1143000" lvl="4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1371600" lvl="5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4"/>
          <p:cNvSpPr/>
          <p:nvPr/>
        </p:nvSpPr>
        <p:spPr>
          <a:xfrm rot="10800000" flipH="1">
            <a:off x="10409503" y="-1"/>
            <a:ext cx="1782496" cy="53371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>
              <a:alpha val="89803"/>
            </a:schemeClr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aramond"/>
              <a:buNone/>
            </a:pPr>
            <a:endParaRPr sz="22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59" name="Google Shape;59;p124" descr="Picture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6408" y="519860"/>
            <a:ext cx="2800351" cy="156830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4"/>
          <p:cNvSpPr txBox="1">
            <a:spLocks noGrp="1"/>
          </p:cNvSpPr>
          <p:nvPr>
            <p:ph type="sldNum" idx="12"/>
          </p:nvPr>
        </p:nvSpPr>
        <p:spPr>
          <a:xfrm>
            <a:off x="5892800" y="6171700"/>
            <a:ext cx="2844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30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Emphasis">
  <p:cSld name="Content: Emphasis">
    <p:bg>
      <p:bgPr>
        <a:solidFill>
          <a:schemeClr val="accen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5"/>
          <p:cNvSpPr txBox="1">
            <a:spLocks noGrp="1"/>
          </p:cNvSpPr>
          <p:nvPr>
            <p:ph type="body" idx="1"/>
          </p:nvPr>
        </p:nvSpPr>
        <p:spPr>
          <a:xfrm>
            <a:off x="838200" y="131010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228600" lvl="0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>
                <a:solidFill>
                  <a:srgbClr val="FFFFFF"/>
                </a:solidFill>
              </a:defRPr>
            </a:lvl1pPr>
            <a:lvl2pPr marL="457200" lvl="1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>
                <a:solidFill>
                  <a:srgbClr val="FFFFFF"/>
                </a:solidFill>
              </a:defRPr>
            </a:lvl2pPr>
            <a:lvl3pPr marL="685800" lvl="2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>
                <a:solidFill>
                  <a:srgbClr val="FFFFFF"/>
                </a:solidFill>
              </a:defRPr>
            </a:lvl3pPr>
            <a:lvl4pPr marL="914400" lvl="3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>
                <a:solidFill>
                  <a:srgbClr val="FFFFFF"/>
                </a:solidFill>
              </a:defRPr>
            </a:lvl4pPr>
            <a:lvl5pPr marL="1143000" lvl="4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>
                <a:solidFill>
                  <a:srgbClr val="FFFFFF"/>
                </a:solidFill>
              </a:defRPr>
            </a:lvl5pPr>
            <a:lvl6pPr marL="1371600" lvl="5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25"/>
          <p:cNvSpPr/>
          <p:nvPr/>
        </p:nvSpPr>
        <p:spPr>
          <a:xfrm>
            <a:off x="0" y="6503504"/>
            <a:ext cx="12192001" cy="384736"/>
          </a:xfrm>
          <a:prstGeom prst="rect">
            <a:avLst/>
          </a:prstGeom>
          <a:solidFill>
            <a:srgbClr val="003D75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2C77"/>
              </a:buClr>
              <a:buSzPts val="6400"/>
              <a:buFont typeface="Garamond"/>
              <a:buNone/>
            </a:pPr>
            <a:endParaRPr sz="3200" b="0" i="0" u="none" strike="noStrike" cap="none">
              <a:solidFill>
                <a:srgbClr val="002C77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65" name="Google Shape;65;p125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746" y="6541053"/>
            <a:ext cx="2340426" cy="31023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25"/>
          <p:cNvSpPr txBox="1">
            <a:spLocks noGrp="1"/>
          </p:cNvSpPr>
          <p:nvPr>
            <p:ph type="sldNum" idx="12"/>
          </p:nvPr>
        </p:nvSpPr>
        <p:spPr>
          <a:xfrm>
            <a:off x="5892800" y="6171700"/>
            <a:ext cx="2844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75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chemeClr val="accen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6"/>
          <p:cNvSpPr txBox="1">
            <a:spLocks noGrp="1"/>
          </p:cNvSpPr>
          <p:nvPr>
            <p:ph type="title"/>
          </p:nvPr>
        </p:nvSpPr>
        <p:spPr>
          <a:xfrm>
            <a:off x="831850" y="4026944"/>
            <a:ext cx="10515600" cy="53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sz="32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228600" lvl="0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>
                <a:solidFill>
                  <a:srgbClr val="FFFFFF"/>
                </a:solidFill>
              </a:defRPr>
            </a:lvl1pPr>
            <a:lvl2pPr marL="457200" lvl="1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>
                <a:solidFill>
                  <a:srgbClr val="FFFFFF"/>
                </a:solidFill>
              </a:defRPr>
            </a:lvl2pPr>
            <a:lvl3pPr marL="685800" lvl="2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>
                <a:solidFill>
                  <a:srgbClr val="FFFFFF"/>
                </a:solidFill>
              </a:defRPr>
            </a:lvl3pPr>
            <a:lvl4pPr marL="914400" lvl="3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>
                <a:solidFill>
                  <a:srgbClr val="FFFFFF"/>
                </a:solidFill>
              </a:defRPr>
            </a:lvl4pPr>
            <a:lvl5pPr marL="1143000" lvl="4" indent="-11430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>
                <a:solidFill>
                  <a:srgbClr val="FFFFFF"/>
                </a:solidFill>
              </a:defRPr>
            </a:lvl5pPr>
            <a:lvl6pPr marL="1371600" lvl="5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26"/>
          <p:cNvSpPr/>
          <p:nvPr/>
        </p:nvSpPr>
        <p:spPr>
          <a:xfrm rot="10800000" flipH="1">
            <a:off x="9377707" y="0"/>
            <a:ext cx="2814299" cy="685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17579" y="0"/>
                </a:ln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aramond"/>
              <a:buNone/>
            </a:pPr>
            <a:endParaRPr sz="22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1" name="Google Shape;71;p126"/>
          <p:cNvSpPr/>
          <p:nvPr/>
        </p:nvSpPr>
        <p:spPr>
          <a:xfrm rot="-5400000" flipH="1">
            <a:off x="7922680" y="2588676"/>
            <a:ext cx="2137768" cy="64008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aramond"/>
              <a:buNone/>
            </a:pPr>
            <a:endParaRPr sz="22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2" name="Google Shape;72;p126"/>
          <p:cNvSpPr txBox="1">
            <a:spLocks noGrp="1"/>
          </p:cNvSpPr>
          <p:nvPr>
            <p:ph type="sldNum" idx="12"/>
          </p:nvPr>
        </p:nvSpPr>
        <p:spPr>
          <a:xfrm>
            <a:off x="5892800" y="6171700"/>
            <a:ext cx="2844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1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7"/>
          <p:cNvSpPr/>
          <p:nvPr/>
        </p:nvSpPr>
        <p:spPr>
          <a:xfrm>
            <a:off x="0" y="6503504"/>
            <a:ext cx="12192001" cy="3847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2C77"/>
              </a:buClr>
              <a:buSzPts val="6400"/>
              <a:buFont typeface="Garamond"/>
              <a:buNone/>
            </a:pPr>
            <a:endParaRPr sz="3200" b="0" i="0" u="none" strike="noStrike" cap="none">
              <a:solidFill>
                <a:srgbClr val="002C77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" name="Google Shape;7;p117"/>
          <p:cNvSpPr/>
          <p:nvPr/>
        </p:nvSpPr>
        <p:spPr>
          <a:xfrm>
            <a:off x="0" y="6503504"/>
            <a:ext cx="2743201" cy="3847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aramond"/>
              <a:buNone/>
            </a:pPr>
            <a:endParaRPr sz="22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8" name="Google Shape;8;p117" descr="Picture 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19746" y="6541053"/>
            <a:ext cx="2340426" cy="31023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093B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17"/>
          <p:cNvSpPr txBox="1">
            <a:spLocks noGrp="1"/>
          </p:cNvSpPr>
          <p:nvPr>
            <p:ph type="body" idx="1"/>
          </p:nvPr>
        </p:nvSpPr>
        <p:spPr>
          <a:xfrm>
            <a:off x="838200" y="131010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08000" algn="l" rtl="0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08000" algn="l" rtl="0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08000" algn="l" rtl="0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08000" algn="l" rtl="0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7"/>
          <p:cNvSpPr txBox="1">
            <a:spLocks noGrp="1"/>
          </p:cNvSpPr>
          <p:nvPr>
            <p:ph type="sldNum" idx="12"/>
          </p:nvPr>
        </p:nvSpPr>
        <p:spPr>
          <a:xfrm>
            <a:off x="5892800" y="6171700"/>
            <a:ext cx="2844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C41"/>
              </a:buClr>
              <a:buSzPts val="2400"/>
              <a:buFont typeface="Arial"/>
              <a:buNone/>
              <a:defRPr sz="1200" b="0" i="0" u="none" strike="noStrike" cap="none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7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9220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nologyreview.com/s/519851/the-big-data-conundrum-how-to-define-i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as.com/en_us/insights/big-data/what-is-big-data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bpr.me/big-data-and-public-relations/4v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datasciencecentral.com/profiles/blogs/data-veracit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remio.com/what-is-a-data-warehouse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ci.stanford.edu/courses/cs448g/a2/files/map_reduce_tutorial.pdf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ssrn.com/sol3/papers.cfm?abstract_id=2290802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575672" y="4620097"/>
            <a:ext cx="10216296" cy="658317"/>
          </a:xfrm>
          <a:prstGeom prst="rect">
            <a:avLst/>
          </a:prstGeom>
        </p:spPr>
        <p:txBody>
          <a:bodyPr/>
          <a:lstStyle/>
          <a:p>
            <a:r>
              <a:t>AI for Business Introduction</a:t>
            </a:r>
          </a:p>
        </p:txBody>
      </p:sp>
      <p:sp>
        <p:nvSpPr>
          <p:cNvPr id="196" name="Text Placeholder 5"/>
          <p:cNvSpPr>
            <a:spLocks noGrp="1"/>
          </p:cNvSpPr>
          <p:nvPr>
            <p:ph type="body" idx="21"/>
          </p:nvPr>
        </p:nvSpPr>
        <p:spPr>
          <a:xfrm>
            <a:off x="575672" y="5426029"/>
            <a:ext cx="11143889" cy="7722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70000" lnSpcReduction="20000"/>
          </a:bodyPr>
          <a:lstStyle>
            <a:lvl1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r>
              <a:t>Kartik Hosanagar, Professor of Operations, Information and Decisions</a:t>
            </a:r>
          </a:p>
        </p:txBody>
      </p:sp>
      <p:sp>
        <p:nvSpPr>
          <p:cNvPr id="197" name="Title 1"/>
          <p:cNvSpPr txBox="1">
            <a:spLocks noGrp="1"/>
          </p:cNvSpPr>
          <p:nvPr>
            <p:ph type="title"/>
          </p:nvPr>
        </p:nvSpPr>
        <p:spPr>
          <a:xfrm>
            <a:off x="575671" y="3416922"/>
            <a:ext cx="10848951" cy="1055560"/>
          </a:xfrm>
          <a:prstGeom prst="rect">
            <a:avLst/>
          </a:prstGeom>
        </p:spPr>
        <p:txBody>
          <a:bodyPr/>
          <a:lstStyle/>
          <a:p>
            <a:r>
              <a:t>AI Fundamentals for Non-Data Scientists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"/>
          <p:cNvSpPr txBox="1">
            <a:spLocks noGrp="1"/>
          </p:cNvSpPr>
          <p:nvPr>
            <p:ph type="body" idx="1"/>
          </p:nvPr>
        </p:nvSpPr>
        <p:spPr>
          <a:xfrm>
            <a:off x="575672" y="4620097"/>
            <a:ext cx="10216295" cy="658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Course Introduction</a:t>
            </a:r>
            <a:endParaRPr/>
          </a:p>
        </p:txBody>
      </p:sp>
      <p:sp>
        <p:nvSpPr>
          <p:cNvPr id="140" name="Google Shape;140;p1"/>
          <p:cNvSpPr txBox="1">
            <a:spLocks noGrp="1"/>
          </p:cNvSpPr>
          <p:nvPr>
            <p:ph type="body" idx="2"/>
          </p:nvPr>
        </p:nvSpPr>
        <p:spPr>
          <a:xfrm>
            <a:off x="575672" y="5426029"/>
            <a:ext cx="11143888" cy="77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0" indent="0">
              <a:spcBef>
                <a:spcPts val="0"/>
              </a:spcBef>
              <a:buClr>
                <a:schemeClr val="accent4"/>
              </a:buClr>
              <a:buSzPts val="4400"/>
            </a:pPr>
            <a:r>
              <a:rPr lang="en-US"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rPr>
              <a:t>Kartik Hosanagar, Professor of Operations, Information and Decisions</a:t>
            </a:r>
            <a:endParaRPr/>
          </a:p>
        </p:txBody>
      </p:sp>
      <p:sp>
        <p:nvSpPr>
          <p:cNvPr id="141" name="Google Shape;141;p1"/>
          <p:cNvSpPr txBox="1">
            <a:spLocks noGrp="1"/>
          </p:cNvSpPr>
          <p:nvPr>
            <p:ph type="title"/>
          </p:nvPr>
        </p:nvSpPr>
        <p:spPr>
          <a:xfrm>
            <a:off x="575671" y="3416922"/>
            <a:ext cx="10848951" cy="105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r>
              <a:rPr lang="en-US"/>
              <a:t>AI Fundamentals for Non-Data Scientists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Course Introduction</a:t>
            </a:r>
            <a:endParaRPr/>
          </a:p>
        </p:txBody>
      </p:sp>
      <p:sp>
        <p:nvSpPr>
          <p:cNvPr id="147" name="Google Shape;147;p2"/>
          <p:cNvSpPr txBox="1">
            <a:spLocks noGrp="1"/>
          </p:cNvSpPr>
          <p:nvPr>
            <p:ph type="body" idx="1"/>
          </p:nvPr>
        </p:nvSpPr>
        <p:spPr>
          <a:xfrm>
            <a:off x="838200" y="1833936"/>
            <a:ext cx="10515600" cy="4007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40632" lvl="1" indent="-240632">
              <a:lnSpc>
                <a:spcPct val="110000"/>
              </a:lnSpc>
              <a:spcBef>
                <a:spcPts val="0"/>
              </a:spcBef>
              <a:buSzPts val="4800"/>
              <a:buFont typeface="Arial"/>
              <a:buChar char="•"/>
            </a:pPr>
            <a:r>
              <a:rPr lang="en-US" sz="2400"/>
              <a:t>Introduction to Big Data</a:t>
            </a:r>
            <a:endParaRPr/>
          </a:p>
          <a:p>
            <a:pPr marL="240632" lvl="1" indent="-240632">
              <a:lnSpc>
                <a:spcPct val="110000"/>
              </a:lnSpc>
              <a:spcBef>
                <a:spcPts val="1500"/>
              </a:spcBef>
              <a:buSzPts val="4800"/>
              <a:buFont typeface="Arial"/>
              <a:buChar char="•"/>
            </a:pPr>
            <a:r>
              <a:rPr lang="en-US" sz="2400"/>
              <a:t>Introduction to Artificial Intelligence (AI)</a:t>
            </a:r>
            <a:endParaRPr/>
          </a:p>
          <a:p>
            <a:pPr marL="240632" lvl="1" indent="-240632">
              <a:lnSpc>
                <a:spcPct val="110000"/>
              </a:lnSpc>
              <a:spcBef>
                <a:spcPts val="1500"/>
              </a:spcBef>
              <a:buSzPts val="4800"/>
              <a:buFont typeface="Arial"/>
              <a:buChar char="•"/>
            </a:pPr>
            <a:r>
              <a:rPr lang="en-US" sz="2400"/>
              <a:t>Machine Learning (ML) in Practice</a:t>
            </a:r>
            <a:endParaRPr/>
          </a:p>
          <a:p>
            <a:pPr marL="240632" lvl="1" indent="-240632">
              <a:lnSpc>
                <a:spcPct val="110000"/>
              </a:lnSpc>
              <a:spcBef>
                <a:spcPts val="1500"/>
              </a:spcBef>
              <a:buSzPts val="4800"/>
              <a:buFont typeface="Arial"/>
              <a:buChar char="•"/>
            </a:pPr>
            <a:r>
              <a:rPr lang="en-US" sz="2400"/>
              <a:t>Building AI Systems Without Data</a:t>
            </a:r>
            <a:endParaRPr/>
          </a:p>
        </p:txBody>
      </p:sp>
      <p:sp>
        <p:nvSpPr>
          <p:cNvPr id="148" name="Google Shape;148;p2"/>
          <p:cNvSpPr txBox="1"/>
          <p:nvPr/>
        </p:nvSpPr>
        <p:spPr>
          <a:xfrm>
            <a:off x="838200" y="1279787"/>
            <a:ext cx="10515600" cy="55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defTabSz="457200">
              <a:lnSpc>
                <a:spcPct val="110000"/>
              </a:lnSpc>
              <a:buClr>
                <a:srgbClr val="06AAFC"/>
              </a:buClr>
              <a:buSzPts val="4800"/>
            </a:pPr>
            <a:r>
              <a:rPr lang="en-US" sz="2400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This course will discuss AI Fundamentals from a business perspective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"/>
          <p:cNvSpPr txBox="1">
            <a:spLocks noGrp="1"/>
          </p:cNvSpPr>
          <p:nvPr>
            <p:ph type="body" idx="1"/>
          </p:nvPr>
        </p:nvSpPr>
        <p:spPr>
          <a:xfrm>
            <a:off x="575672" y="4550000"/>
            <a:ext cx="9144001" cy="507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Big Data Overview</a:t>
            </a:r>
            <a:endParaRPr/>
          </a:p>
        </p:txBody>
      </p:sp>
      <p:sp>
        <p:nvSpPr>
          <p:cNvPr id="154" name="Google Shape;154;p3"/>
          <p:cNvSpPr txBox="1">
            <a:spLocks noGrp="1"/>
          </p:cNvSpPr>
          <p:nvPr>
            <p:ph type="title"/>
          </p:nvPr>
        </p:nvSpPr>
        <p:spPr>
          <a:xfrm>
            <a:off x="575671" y="3486772"/>
            <a:ext cx="10848951" cy="105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r>
              <a:rPr lang="en-US"/>
              <a:t>AI Fundamentals for Non-Data Scientists</a:t>
            </a:r>
            <a:endParaRPr/>
          </a:p>
        </p:txBody>
      </p:sp>
      <p:sp>
        <p:nvSpPr>
          <p:cNvPr id="155" name="Google Shape;155;p3"/>
          <p:cNvSpPr/>
          <p:nvPr/>
        </p:nvSpPr>
        <p:spPr>
          <a:xfrm>
            <a:off x="575672" y="5426029"/>
            <a:ext cx="11143888" cy="77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defTabSz="457200">
              <a:lnSpc>
                <a:spcPct val="113000"/>
              </a:lnSpc>
              <a:buClr>
                <a:srgbClr val="06AAFC"/>
              </a:buClr>
              <a:buSzPts val="4400"/>
            </a:pPr>
            <a:r>
              <a:rPr lang="en-US" sz="2200" kern="0">
                <a:solidFill>
                  <a:srgbClr val="06AAFC"/>
                </a:solidFill>
                <a:latin typeface="Garamond"/>
                <a:ea typeface="Garamond"/>
                <a:cs typeface="Garamond"/>
                <a:sym typeface="Garamond"/>
              </a:rPr>
              <a:t>Kartik Hosanagar, Professor of Operations, Information and Decisions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Agenda for Module 1</a:t>
            </a:r>
            <a:endParaRPr/>
          </a:p>
        </p:txBody>
      </p:sp>
      <p:sp>
        <p:nvSpPr>
          <p:cNvPr id="161" name="Google Shape;161;p4"/>
          <p:cNvSpPr txBox="1">
            <a:spLocks noGrp="1"/>
          </p:cNvSpPr>
          <p:nvPr>
            <p:ph type="body" idx="1"/>
          </p:nvPr>
        </p:nvSpPr>
        <p:spPr>
          <a:xfrm>
            <a:off x="838200" y="1310108"/>
            <a:ext cx="10515600" cy="463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0579" indent="-220579">
              <a:lnSpc>
                <a:spcPct val="110000"/>
              </a:lnSpc>
              <a:spcBef>
                <a:spcPts val="0"/>
              </a:spcBef>
              <a:buSzPts val="4800"/>
              <a:buFont typeface="Arial"/>
              <a:buChar char="•"/>
            </a:pPr>
            <a:r>
              <a:rPr lang="en-US" sz="2400"/>
              <a:t>Big Data Overview</a:t>
            </a:r>
            <a:endParaRPr/>
          </a:p>
          <a:p>
            <a:pPr marL="601579" lvl="1" indent="-220579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What big data is, how it is being generated, and why it matters</a:t>
            </a:r>
            <a:endParaRPr/>
          </a:p>
          <a:p>
            <a:pPr marL="220579" indent="-220579">
              <a:lnSpc>
                <a:spcPct val="110000"/>
              </a:lnSpc>
              <a:spcBef>
                <a:spcPts val="2000"/>
              </a:spcBef>
              <a:buSzPts val="4800"/>
              <a:buFont typeface="Arial"/>
              <a:buChar char="•"/>
            </a:pPr>
            <a:r>
              <a:rPr lang="en-US" sz="2400"/>
              <a:t>Big Data Analysis</a:t>
            </a:r>
            <a:endParaRPr/>
          </a:p>
          <a:p>
            <a:pPr marL="601579" lvl="1" indent="-220579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Approach to analysis, analytics competencies, and broad skillset needs</a:t>
            </a:r>
            <a:endParaRPr/>
          </a:p>
          <a:p>
            <a:pPr marL="220579" indent="-220579">
              <a:lnSpc>
                <a:spcPct val="110000"/>
              </a:lnSpc>
              <a:spcBef>
                <a:spcPts val="2000"/>
              </a:spcBef>
              <a:buSzPts val="4800"/>
              <a:buFont typeface="Arial"/>
              <a:buChar char="•"/>
            </a:pPr>
            <a:r>
              <a:rPr lang="en-US" sz="2400"/>
              <a:t>Big Data Tools</a:t>
            </a:r>
            <a:endParaRPr/>
          </a:p>
          <a:p>
            <a:pPr marL="601579" lvl="1" indent="-220579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Data management tools and data analysis tools</a:t>
            </a:r>
            <a:endParaRPr/>
          </a:p>
          <a:p>
            <a:pPr marL="220579" indent="-220579">
              <a:lnSpc>
                <a:spcPct val="110000"/>
              </a:lnSpc>
              <a:spcBef>
                <a:spcPts val="2000"/>
              </a:spcBef>
              <a:buSzPts val="4800"/>
              <a:buFont typeface="Arial"/>
              <a:buChar char="•"/>
            </a:pPr>
            <a:r>
              <a:rPr lang="en-US" sz="2400"/>
              <a:t>Extracting Intelligence from Big Data</a:t>
            </a:r>
            <a:endParaRPr/>
          </a:p>
          <a:p>
            <a:pPr marL="601579" lvl="1" indent="-220579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Predictive analytics and implications for business strategy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5"/>
          <p:cNvGrpSpPr/>
          <p:nvPr/>
        </p:nvGrpSpPr>
        <p:grpSpPr>
          <a:xfrm>
            <a:off x="2665649" y="2053461"/>
            <a:ext cx="6860704" cy="2751078"/>
            <a:chOff x="0" y="-1"/>
            <a:chExt cx="13721406" cy="5502154"/>
          </a:xfrm>
        </p:grpSpPr>
        <p:sp>
          <p:nvSpPr>
            <p:cNvPr id="167" name="Google Shape;167;p5"/>
            <p:cNvSpPr/>
            <p:nvPr/>
          </p:nvSpPr>
          <p:spPr>
            <a:xfrm>
              <a:off x="0" y="-1"/>
              <a:ext cx="13721406" cy="4619088"/>
            </a:xfrm>
            <a:prstGeom prst="rect">
              <a:avLst/>
            </a:prstGeom>
            <a:solidFill>
              <a:srgbClr val="C6093B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algn="ctr" defTabSz="457200">
                <a:buClr>
                  <a:srgbClr val="FFFFFF"/>
                </a:buClr>
                <a:buSzPts val="3600"/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10800000">
              <a:off x="12085701" y="3736020"/>
              <a:ext cx="1635705" cy="17661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C6093B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algn="ctr" defTabSz="457200">
                <a:buClr>
                  <a:srgbClr val="FFFFFF"/>
                </a:buClr>
                <a:buSzPts val="3600"/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9" name="Google Shape;169;p5"/>
            <p:cNvGrpSpPr/>
            <p:nvPr/>
          </p:nvGrpSpPr>
          <p:grpSpPr>
            <a:xfrm>
              <a:off x="586647" y="642229"/>
              <a:ext cx="12319627" cy="2868707"/>
              <a:chOff x="0" y="0"/>
              <a:chExt cx="12319625" cy="2868706"/>
            </a:xfrm>
          </p:grpSpPr>
          <p:sp>
            <p:nvSpPr>
              <p:cNvPr id="170" name="Google Shape;170;p5"/>
              <p:cNvSpPr txBox="1"/>
              <p:nvPr/>
            </p:nvSpPr>
            <p:spPr>
              <a:xfrm>
                <a:off x="0" y="0"/>
                <a:ext cx="1836769" cy="12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defTabSz="457200">
                  <a:buClr>
                    <a:srgbClr val="FFFFFF"/>
                  </a:buClr>
                  <a:buSzPts val="9600"/>
                </a:pPr>
                <a:r>
                  <a:rPr lang="en-US" sz="4800" kern="0">
                    <a:solidFill>
                      <a:srgbClr val="FFFFFF"/>
                    </a:solidFill>
                    <a:latin typeface="Garamond"/>
                    <a:ea typeface="Garamond"/>
                    <a:cs typeface="Garamond"/>
                    <a:sym typeface="Garamond"/>
                  </a:rPr>
                  <a:t>“</a:t>
                </a:r>
                <a:endParaRPr sz="7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5"/>
              <p:cNvSpPr txBox="1"/>
              <p:nvPr/>
            </p:nvSpPr>
            <p:spPr>
              <a:xfrm>
                <a:off x="432268" y="250970"/>
                <a:ext cx="11887357" cy="261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45713" rIns="45713" bIns="45713" anchor="t" anchorCtr="0">
                <a:noAutofit/>
              </a:bodyPr>
              <a:lstStyle/>
              <a:p>
                <a:pPr defTabSz="457200">
                  <a:buClr>
                    <a:srgbClr val="FFFFFF"/>
                  </a:buClr>
                  <a:buSzPts val="4400"/>
                </a:pPr>
                <a:r>
                  <a:rPr lang="en-US" sz="2200" kern="0">
                    <a:solidFill>
                      <a:srgbClr val="FFFFFF"/>
                    </a:solidFill>
                    <a:latin typeface="Garamond"/>
                    <a:ea typeface="Garamond"/>
                    <a:cs typeface="Garamond"/>
                    <a:sym typeface="Garamond"/>
                  </a:rPr>
                  <a:t>Data is the new Oil. Data is just like crude. It’s valuable, but if unrefined it cannot really be used.”</a:t>
                </a:r>
                <a:endParaRPr sz="7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  <a:p>
                <a:pPr algn="r" defTabSz="457200">
                  <a:spcBef>
                    <a:spcPts val="2400"/>
                  </a:spcBef>
                  <a:buClr>
                    <a:srgbClr val="FFFFFF"/>
                  </a:buClr>
                  <a:buSzPts val="2400"/>
                </a:pPr>
                <a:r>
                  <a:rPr lang="en-US" sz="1200" b="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— CLIVE HUMBY</a:t>
                </a:r>
                <a:endParaRPr sz="7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6"/>
          <p:cNvGrpSpPr/>
          <p:nvPr/>
        </p:nvGrpSpPr>
        <p:grpSpPr>
          <a:xfrm>
            <a:off x="1955082" y="1989961"/>
            <a:ext cx="8281838" cy="3320939"/>
            <a:chOff x="0" y="-1"/>
            <a:chExt cx="16563673" cy="6641877"/>
          </a:xfrm>
        </p:grpSpPr>
        <p:sp>
          <p:nvSpPr>
            <p:cNvPr id="177" name="Google Shape;177;p6"/>
            <p:cNvSpPr/>
            <p:nvPr/>
          </p:nvSpPr>
          <p:spPr>
            <a:xfrm>
              <a:off x="0" y="-1"/>
              <a:ext cx="16563673" cy="5575891"/>
            </a:xfrm>
            <a:prstGeom prst="rect">
              <a:avLst/>
            </a:prstGeom>
            <a:solidFill>
              <a:srgbClr val="C6093B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algn="ctr" defTabSz="457200">
                <a:buClr>
                  <a:srgbClr val="FFFFFF"/>
                </a:buClr>
                <a:buSzPts val="3600"/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 rot="10800000">
              <a:off x="14589146" y="4509904"/>
              <a:ext cx="1974526" cy="21319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C6093B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algn="ctr" defTabSz="457200">
                <a:buClr>
                  <a:srgbClr val="FFFFFF"/>
                </a:buClr>
                <a:buSzPts val="3600"/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9" name="Google Shape;179;p6"/>
            <p:cNvGrpSpPr/>
            <p:nvPr/>
          </p:nvGrpSpPr>
          <p:grpSpPr>
            <a:xfrm>
              <a:off x="708166" y="775261"/>
              <a:ext cx="14871528" cy="3462934"/>
              <a:chOff x="0" y="0"/>
              <a:chExt cx="14871526" cy="3462933"/>
            </a:xfrm>
          </p:grpSpPr>
          <p:sp>
            <p:nvSpPr>
              <p:cNvPr id="180" name="Google Shape;180;p6"/>
              <p:cNvSpPr txBox="1"/>
              <p:nvPr/>
            </p:nvSpPr>
            <p:spPr>
              <a:xfrm>
                <a:off x="0" y="0"/>
                <a:ext cx="2217239" cy="14759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defTabSz="457200">
                  <a:buClr>
                    <a:srgbClr val="FFFFFF"/>
                  </a:buClr>
                  <a:buSzPts val="9600"/>
                </a:pPr>
                <a:r>
                  <a:rPr lang="en-US" sz="4800" kern="0">
                    <a:solidFill>
                      <a:srgbClr val="FFFFFF"/>
                    </a:solidFill>
                    <a:latin typeface="Garamond"/>
                    <a:ea typeface="Garamond"/>
                    <a:cs typeface="Garamond"/>
                    <a:sym typeface="Garamond"/>
                  </a:rPr>
                  <a:t>“</a:t>
                </a:r>
                <a:endParaRPr sz="7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6"/>
              <p:cNvSpPr txBox="1"/>
              <p:nvPr/>
            </p:nvSpPr>
            <p:spPr>
              <a:xfrm>
                <a:off x="521808" y="302957"/>
                <a:ext cx="14349718" cy="31599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45713" rIns="45713" bIns="45713" anchor="t" anchorCtr="0">
                <a:noAutofit/>
              </a:bodyPr>
              <a:lstStyle/>
              <a:p>
                <a:pPr defTabSz="457200">
                  <a:buClr>
                    <a:srgbClr val="FFFFFF"/>
                  </a:buClr>
                  <a:buSzPts val="4400"/>
                </a:pPr>
                <a:r>
                  <a:rPr lang="en-US" sz="2200" kern="0">
                    <a:solidFill>
                      <a:srgbClr val="FFFFFF"/>
                    </a:solidFill>
                    <a:latin typeface="Garamond"/>
                    <a:ea typeface="Garamond"/>
                    <a:cs typeface="Garamond"/>
                    <a:sym typeface="Garamond"/>
                  </a:rPr>
                  <a:t>We have for the first time an economy based on a key resource [Information] that is not only renewable, but self-generating. Running out of it is not a problem, but drowning in it is.”</a:t>
                </a:r>
                <a:endParaRPr sz="7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  <a:p>
                <a:pPr algn="r" defTabSz="457200">
                  <a:spcBef>
                    <a:spcPts val="2400"/>
                  </a:spcBef>
                  <a:buClr>
                    <a:srgbClr val="FFFFFF"/>
                  </a:buClr>
                  <a:buSzPts val="2400"/>
                </a:pPr>
                <a:r>
                  <a:rPr lang="en-US" sz="1200" b="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— JOHN NAISBITT</a:t>
                </a:r>
                <a:endParaRPr sz="7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What is Big Data?</a:t>
            </a:r>
            <a:endParaRPr/>
          </a:p>
        </p:txBody>
      </p:sp>
      <p:sp>
        <p:nvSpPr>
          <p:cNvPr id="187" name="Google Shape;187;p7"/>
          <p:cNvSpPr txBox="1">
            <a:spLocks noGrp="1"/>
          </p:cNvSpPr>
          <p:nvPr>
            <p:ph type="body" idx="1"/>
          </p:nvPr>
        </p:nvSpPr>
        <p:spPr>
          <a:xfrm>
            <a:off x="838200" y="1310108"/>
            <a:ext cx="10515600" cy="445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280737" lvl="1" indent="-280737">
              <a:lnSpc>
                <a:spcPct val="110000"/>
              </a:lnSpc>
              <a:spcBef>
                <a:spcPts val="0"/>
              </a:spcBef>
              <a:buSzPts val="4800"/>
              <a:buFont typeface="Arial"/>
              <a:buChar char="•"/>
            </a:pPr>
            <a:r>
              <a:rPr lang="en-US" sz="2400"/>
              <a:t>Data has been very important to businesses for multiple decades, but the emphasis on big data is relatively new</a:t>
            </a:r>
            <a:endParaRPr/>
          </a:p>
          <a:p>
            <a:pPr marL="280737" lvl="1" indent="-280737">
              <a:lnSpc>
                <a:spcPct val="110000"/>
              </a:lnSpc>
              <a:spcBef>
                <a:spcPts val="2000"/>
              </a:spcBef>
              <a:buSzPts val="4800"/>
              <a:buFont typeface="Arial"/>
              <a:buChar char="•"/>
            </a:pPr>
            <a:r>
              <a:rPr lang="en-US" sz="2400"/>
              <a:t>Data that “exceeds the capacity or capability of…conventional methods and systems” (National Institute of Standards and Technology)</a:t>
            </a:r>
            <a:endParaRPr/>
          </a:p>
          <a:p>
            <a:pPr marL="280737" lvl="1" indent="-280737">
              <a:lnSpc>
                <a:spcPct val="110000"/>
              </a:lnSpc>
              <a:spcBef>
                <a:spcPts val="2000"/>
              </a:spcBef>
              <a:buSzPts val="4800"/>
              <a:buFont typeface="Arial"/>
              <a:buChar char="•"/>
            </a:pPr>
            <a:r>
              <a:rPr lang="en-US" sz="2400"/>
              <a:t>Big data is not only about volume of data, it is also about:</a:t>
            </a:r>
            <a:endParaRPr/>
          </a:p>
          <a:p>
            <a:pPr marL="661737" lvl="2" indent="-280737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The structure of the data set</a:t>
            </a:r>
            <a:endParaRPr/>
          </a:p>
          <a:p>
            <a:pPr marL="661737" lvl="2" indent="-280737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The speed at which it is created</a:t>
            </a:r>
            <a:endParaRPr/>
          </a:p>
          <a:p>
            <a:pPr marL="661737" lvl="2" indent="-280737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The tools you need to analyze it</a:t>
            </a:r>
            <a:endParaRPr/>
          </a:p>
          <a:p>
            <a:pPr marL="661737" lvl="2" indent="-280737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What you can do with the data set</a:t>
            </a:r>
            <a:endParaRPr/>
          </a:p>
        </p:txBody>
      </p:sp>
      <p:sp>
        <p:nvSpPr>
          <p:cNvPr id="188" name="Google Shape;188;p7"/>
          <p:cNvSpPr txBox="1"/>
          <p:nvPr/>
        </p:nvSpPr>
        <p:spPr>
          <a:xfrm>
            <a:off x="767767" y="6143763"/>
            <a:ext cx="915143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indent="89154" defTabSz="457200">
              <a:lnSpc>
                <a:spcPct val="110000"/>
              </a:lnSpc>
              <a:buClr>
                <a:srgbClr val="004785"/>
              </a:buClr>
              <a:buSzPts val="2027"/>
            </a:pPr>
            <a:r>
              <a:rPr lang="en-US" sz="1014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Quote from: </a:t>
            </a:r>
            <a:r>
              <a:rPr lang="en-US" sz="1014" u="sng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https://www.technologyreview.com/s/519851/the-big-data-conundrum-how-to-define-it/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lvl="1" indent="89154" defTabSz="457200">
              <a:lnSpc>
                <a:spcPct val="110000"/>
              </a:lnSpc>
              <a:spcBef>
                <a:spcPts val="150"/>
              </a:spcBef>
              <a:buClr>
                <a:srgbClr val="004785"/>
              </a:buClr>
              <a:buSzPts val="2027"/>
            </a:pPr>
            <a:r>
              <a:rPr lang="en-US" sz="1014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Additional content from: “Big Data” by Victor Mayer- Schonberger  and Kenneth Cukier  and </a:t>
            </a:r>
            <a:r>
              <a:rPr lang="en-US" sz="1014" u="sng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https://www.sas.com/en_us/insights/big-data/what-is-big-data.html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Big Data Characteristics</a:t>
            </a:r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body" idx="1"/>
          </p:nvPr>
        </p:nvSpPr>
        <p:spPr>
          <a:xfrm>
            <a:off x="838200" y="1310108"/>
            <a:ext cx="10515600" cy="69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indent="0">
              <a:lnSpc>
                <a:spcPct val="110000"/>
              </a:lnSpc>
              <a:spcBef>
                <a:spcPts val="0"/>
              </a:spcBef>
              <a:buClr>
                <a:schemeClr val="accent4"/>
              </a:buClr>
              <a:buSzPts val="4300"/>
            </a:pPr>
            <a:r>
              <a:rPr lang="en-US" sz="2150">
                <a:solidFill>
                  <a:schemeClr val="accent4"/>
                </a:solidFill>
              </a:rPr>
              <a:t>New data characteristics created by today’s digitized marketplace</a:t>
            </a:r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767767" y="6118363"/>
            <a:ext cx="7703928" cy="355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1" indent="93726" defTabSz="457200">
              <a:lnSpc>
                <a:spcPct val="110000"/>
              </a:lnSpc>
              <a:buClr>
                <a:srgbClr val="004785"/>
              </a:buClr>
              <a:buSzPts val="2132"/>
            </a:pPr>
            <a:r>
              <a:rPr lang="en-US" sz="1066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Image from: </a:t>
            </a:r>
            <a:r>
              <a:rPr lang="en-US" sz="1066" u="sng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https://www.cbpr.me/big-data-and-public-relations/4vs/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lvl="1" indent="93726" defTabSz="457200">
              <a:lnSpc>
                <a:spcPct val="110000"/>
              </a:lnSpc>
              <a:spcBef>
                <a:spcPts val="150"/>
              </a:spcBef>
              <a:buClr>
                <a:srgbClr val="004785"/>
              </a:buClr>
              <a:buSzPts val="2132"/>
            </a:pPr>
            <a:r>
              <a:rPr lang="en-US" sz="1066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Additional quotes from another diagram found at </a:t>
            </a:r>
            <a:r>
              <a:rPr lang="en-US" sz="1066" u="sng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https://www.datasciencecentral.com/profiles/blogs/data-veracity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96" name="Google Shape;196;p8"/>
          <p:cNvGrpSpPr/>
          <p:nvPr/>
        </p:nvGrpSpPr>
        <p:grpSpPr>
          <a:xfrm>
            <a:off x="855847" y="1923752"/>
            <a:ext cx="2916054" cy="1671165"/>
            <a:chOff x="0" y="0"/>
            <a:chExt cx="5832106" cy="3342327"/>
          </a:xfrm>
        </p:grpSpPr>
        <p:sp>
          <p:nvSpPr>
            <p:cNvPr id="197" name="Google Shape;197;p8"/>
            <p:cNvSpPr/>
            <p:nvPr/>
          </p:nvSpPr>
          <p:spPr>
            <a:xfrm>
              <a:off x="5097886" y="1315757"/>
              <a:ext cx="734220" cy="710813"/>
            </a:xfrm>
            <a:prstGeom prst="rightArrow">
              <a:avLst>
                <a:gd name="adj1" fmla="val 54688"/>
                <a:gd name="adj2" fmla="val 53785"/>
              </a:avLst>
            </a:prstGeom>
            <a:solidFill>
              <a:srgbClr val="B2554B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8"/>
            <p:cNvSpPr txBox="1"/>
            <p:nvPr/>
          </p:nvSpPr>
          <p:spPr>
            <a:xfrm>
              <a:off x="0" y="0"/>
              <a:ext cx="4544517" cy="3342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rmAutofit/>
            </a:bodyPr>
            <a:lstStyle/>
            <a:p>
              <a:pPr marL="0" lvl="1" algn="ctr" defTabSz="457200">
                <a:lnSpc>
                  <a:spcPct val="110000"/>
                </a:lnSpc>
                <a:buClr>
                  <a:srgbClr val="00386A"/>
                </a:buClr>
                <a:buSzPts val="3200"/>
              </a:pPr>
              <a:r>
                <a:rPr lang="en-US" sz="1600" kern="0">
                  <a:solidFill>
                    <a:srgbClr val="00386A"/>
                  </a:solidFill>
                  <a:latin typeface="Arial"/>
                  <a:ea typeface="Arial"/>
                  <a:cs typeface="Arial"/>
                  <a:sym typeface="Arial"/>
                </a:rPr>
                <a:t>“Terabytes to petabytes of existing data to process”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9" name="Google Shape;199;p8"/>
          <p:cNvGrpSpPr/>
          <p:nvPr/>
        </p:nvGrpSpPr>
        <p:grpSpPr>
          <a:xfrm>
            <a:off x="855847" y="3752552"/>
            <a:ext cx="2916054" cy="1671165"/>
            <a:chOff x="0" y="0"/>
            <a:chExt cx="5832106" cy="3342327"/>
          </a:xfrm>
        </p:grpSpPr>
        <p:sp>
          <p:nvSpPr>
            <p:cNvPr id="200" name="Google Shape;200;p8"/>
            <p:cNvSpPr/>
            <p:nvPr/>
          </p:nvSpPr>
          <p:spPr>
            <a:xfrm>
              <a:off x="5097886" y="1315757"/>
              <a:ext cx="734220" cy="710813"/>
            </a:xfrm>
            <a:prstGeom prst="rightArrow">
              <a:avLst>
                <a:gd name="adj1" fmla="val 54688"/>
                <a:gd name="adj2" fmla="val 53785"/>
              </a:avLst>
            </a:prstGeom>
            <a:solidFill>
              <a:srgbClr val="EAB86E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8"/>
            <p:cNvSpPr txBox="1"/>
            <p:nvPr/>
          </p:nvSpPr>
          <p:spPr>
            <a:xfrm>
              <a:off x="0" y="0"/>
              <a:ext cx="4544517" cy="3342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rmAutofit/>
            </a:bodyPr>
            <a:lstStyle/>
            <a:p>
              <a:pPr marL="0" lvl="1" algn="ctr" defTabSz="457200">
                <a:lnSpc>
                  <a:spcPct val="110000"/>
                </a:lnSpc>
                <a:buClr>
                  <a:srgbClr val="00386A"/>
                </a:buClr>
                <a:buSzPts val="3200"/>
              </a:pPr>
              <a:r>
                <a:rPr lang="en-US" sz="1600" kern="0">
                  <a:solidFill>
                    <a:srgbClr val="00386A"/>
                  </a:solidFill>
                  <a:latin typeface="Arial"/>
                  <a:ea typeface="Arial"/>
                  <a:cs typeface="Arial"/>
                  <a:sym typeface="Arial"/>
                </a:rPr>
                <a:t>“Streaming data, milliseconds to seconds to respond" 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8"/>
          <p:cNvGrpSpPr/>
          <p:nvPr/>
        </p:nvGrpSpPr>
        <p:grpSpPr>
          <a:xfrm>
            <a:off x="8420100" y="1923752"/>
            <a:ext cx="2916054" cy="1671165"/>
            <a:chOff x="0" y="0"/>
            <a:chExt cx="5832107" cy="3342327"/>
          </a:xfrm>
        </p:grpSpPr>
        <p:sp>
          <p:nvSpPr>
            <p:cNvPr id="203" name="Google Shape;203;p8"/>
            <p:cNvSpPr/>
            <p:nvPr/>
          </p:nvSpPr>
          <p:spPr>
            <a:xfrm flipH="1">
              <a:off x="0" y="1315758"/>
              <a:ext cx="734219" cy="710812"/>
            </a:xfrm>
            <a:prstGeom prst="rightArrow">
              <a:avLst>
                <a:gd name="adj1" fmla="val 54688"/>
                <a:gd name="adj2" fmla="val 53785"/>
              </a:avLst>
            </a:prstGeom>
            <a:solidFill>
              <a:srgbClr val="9AC9D1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8"/>
            <p:cNvSpPr txBox="1"/>
            <p:nvPr/>
          </p:nvSpPr>
          <p:spPr>
            <a:xfrm>
              <a:off x="1287589" y="0"/>
              <a:ext cx="4544518" cy="3342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rmAutofit/>
            </a:bodyPr>
            <a:lstStyle/>
            <a:p>
              <a:pPr marL="0" lvl="1" algn="ctr" defTabSz="457200">
                <a:lnSpc>
                  <a:spcPct val="110000"/>
                </a:lnSpc>
                <a:buClr>
                  <a:srgbClr val="00386A"/>
                </a:buClr>
                <a:buSzPts val="3200"/>
              </a:pPr>
              <a:r>
                <a:rPr lang="en-US" sz="1600" kern="0">
                  <a:solidFill>
                    <a:srgbClr val="00386A"/>
                  </a:solidFill>
                  <a:latin typeface="Arial"/>
                  <a:ea typeface="Arial"/>
                  <a:cs typeface="Arial"/>
                  <a:sym typeface="Arial"/>
                </a:rPr>
                <a:t>“Structured, unstructured, text, multimedia”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p8"/>
          <p:cNvGrpSpPr/>
          <p:nvPr/>
        </p:nvGrpSpPr>
        <p:grpSpPr>
          <a:xfrm>
            <a:off x="8420100" y="3752552"/>
            <a:ext cx="2916054" cy="1671165"/>
            <a:chOff x="0" y="0"/>
            <a:chExt cx="5832107" cy="3342327"/>
          </a:xfrm>
        </p:grpSpPr>
        <p:sp>
          <p:nvSpPr>
            <p:cNvPr id="206" name="Google Shape;206;p8"/>
            <p:cNvSpPr/>
            <p:nvPr/>
          </p:nvSpPr>
          <p:spPr>
            <a:xfrm flipH="1">
              <a:off x="0" y="1315757"/>
              <a:ext cx="734219" cy="710813"/>
            </a:xfrm>
            <a:prstGeom prst="rightArrow">
              <a:avLst>
                <a:gd name="adj1" fmla="val 54688"/>
                <a:gd name="adj2" fmla="val 53785"/>
              </a:avLst>
            </a:prstGeom>
            <a:solidFill>
              <a:srgbClr val="99886D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8"/>
            <p:cNvSpPr txBox="1"/>
            <p:nvPr/>
          </p:nvSpPr>
          <p:spPr>
            <a:xfrm>
              <a:off x="1287589" y="0"/>
              <a:ext cx="4544518" cy="3342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rmAutofit/>
            </a:bodyPr>
            <a:lstStyle/>
            <a:p>
              <a:pPr marL="0" lvl="1" algn="ctr" defTabSz="457200">
                <a:lnSpc>
                  <a:spcPct val="110000"/>
                </a:lnSpc>
                <a:buClr>
                  <a:srgbClr val="00386A"/>
                </a:buClr>
                <a:buSzPts val="3200"/>
              </a:pPr>
              <a:r>
                <a:rPr lang="en-US" sz="1600" kern="0">
                  <a:solidFill>
                    <a:srgbClr val="00386A"/>
                  </a:solidFill>
                  <a:latin typeface="Arial"/>
                  <a:ea typeface="Arial"/>
                  <a:cs typeface="Arial"/>
                  <a:sym typeface="Arial"/>
                </a:rPr>
                <a:t>“Uncertainty due to data inconsistency &amp; incompleteness, ambiguities, latency, deception, model approximations”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08" name="Google Shape;208;p8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0380" y="1903046"/>
            <a:ext cx="4071240" cy="3699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Drivers of Big Data</a:t>
            </a:r>
            <a:endParaRPr/>
          </a:p>
        </p:txBody>
      </p:sp>
      <p:sp>
        <p:nvSpPr>
          <p:cNvPr id="214" name="Google Shape;214;p9"/>
          <p:cNvSpPr txBox="1"/>
          <p:nvPr/>
        </p:nvSpPr>
        <p:spPr>
          <a:xfrm>
            <a:off x="3592594" y="6192004"/>
            <a:ext cx="8625037" cy="58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indent="96012" defTabSz="457200">
              <a:lnSpc>
                <a:spcPct val="110000"/>
              </a:lnSpc>
              <a:buClr>
                <a:srgbClr val="004785"/>
              </a:buClr>
              <a:buSzPts val="1848"/>
            </a:pPr>
            <a:r>
              <a:rPr lang="en-US" sz="924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Content/quotes from: “Big Data” by Victor Mayer- Schonberger  and Kenneth Cukier, Images: https://www.axios.com/fewer-people-use-facebook-for-news-13273e71-ab51-49cc-b4ee-1588a241c0c8.html, https://www.imore.com/best-fitbit, https://www.digitaltrends.com/cell-phone-reviews/apple-iphone-xs-review/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5" name="Google Shape;215;p9"/>
          <p:cNvSpPr txBox="1">
            <a:spLocks noGrp="1"/>
          </p:cNvSpPr>
          <p:nvPr>
            <p:ph type="body" idx="1"/>
          </p:nvPr>
        </p:nvSpPr>
        <p:spPr>
          <a:xfrm>
            <a:off x="838200" y="1310108"/>
            <a:ext cx="10515600" cy="2192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0737" lvl="1" indent="-280737">
              <a:lnSpc>
                <a:spcPct val="110000"/>
              </a:lnSpc>
              <a:spcBef>
                <a:spcPts val="0"/>
              </a:spcBef>
              <a:buSzPts val="4800"/>
              <a:buFont typeface="Arial"/>
              <a:buChar char="•"/>
            </a:pPr>
            <a:r>
              <a:rPr lang="en-US" sz="2400"/>
              <a:t>Computing capacity: the capacity to store data has increased and the associated cost has decreased</a:t>
            </a:r>
            <a:endParaRPr/>
          </a:p>
          <a:p>
            <a:pPr marL="280737" lvl="1" indent="-280737">
              <a:lnSpc>
                <a:spcPct val="110000"/>
              </a:lnSpc>
              <a:spcBef>
                <a:spcPts val="2000"/>
              </a:spcBef>
              <a:buSzPts val="4800"/>
              <a:buFont typeface="Arial"/>
              <a:buChar char="•"/>
            </a:pPr>
            <a:r>
              <a:rPr lang="en-US" sz="2400"/>
              <a:t>Data generation: the world is going digital, more people and things are connected than ever before</a:t>
            </a:r>
            <a:endParaRPr/>
          </a:p>
        </p:txBody>
      </p:sp>
      <p:pic>
        <p:nvPicPr>
          <p:cNvPr id="216" name="Google Shape;216;p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3094" y="2635425"/>
            <a:ext cx="5625812" cy="3647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Drivers of Big Data</a:t>
            </a:r>
            <a:endParaRPr/>
          </a:p>
        </p:txBody>
      </p:sp>
      <p:sp>
        <p:nvSpPr>
          <p:cNvPr id="222" name="Google Shape;222;p10"/>
          <p:cNvSpPr txBox="1"/>
          <p:nvPr/>
        </p:nvSpPr>
        <p:spPr>
          <a:xfrm>
            <a:off x="767767" y="6264413"/>
            <a:ext cx="7703928" cy="355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indent="114300" defTabSz="457200">
              <a:lnSpc>
                <a:spcPct val="110000"/>
              </a:lnSpc>
              <a:buClr>
                <a:srgbClr val="004785"/>
              </a:buClr>
              <a:buSzPts val="2600"/>
            </a:pPr>
            <a:r>
              <a:rPr lang="en-US" sz="13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Content/quotes from: “Big Data” by Victor Mayer- Schonberger  and Kenneth Cukier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23" name="Google Shape;223;p10"/>
          <p:cNvGrpSpPr/>
          <p:nvPr/>
        </p:nvGrpSpPr>
        <p:grpSpPr>
          <a:xfrm>
            <a:off x="983437" y="1948552"/>
            <a:ext cx="3841553" cy="2385915"/>
            <a:chOff x="0" y="0"/>
            <a:chExt cx="7683104" cy="4771829"/>
          </a:xfrm>
        </p:grpSpPr>
        <p:sp>
          <p:nvSpPr>
            <p:cNvPr id="224" name="Google Shape;224;p10"/>
            <p:cNvSpPr txBox="1"/>
            <p:nvPr/>
          </p:nvSpPr>
          <p:spPr>
            <a:xfrm>
              <a:off x="0" y="0"/>
              <a:ext cx="7683104" cy="1263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/>
            <a:p>
              <a:pPr marL="0" lvl="1" indent="114300" algn="ctr" defTabSz="457200">
                <a:lnSpc>
                  <a:spcPct val="110000"/>
                </a:lnSpc>
                <a:buClr>
                  <a:srgbClr val="004785"/>
                </a:buClr>
                <a:buSzPts val="4000"/>
              </a:pPr>
              <a:r>
                <a:rPr lang="en-US" sz="2000" kern="0">
                  <a:solidFill>
                    <a:srgbClr val="004785"/>
                  </a:solidFill>
                  <a:latin typeface="Arial"/>
                  <a:ea typeface="Arial"/>
                  <a:cs typeface="Arial"/>
                  <a:sym typeface="Arial"/>
                </a:rPr>
                <a:t>1. Ask new questions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25" name="Google Shape;225;p10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26772" y="1149964"/>
              <a:ext cx="4229559" cy="36218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10"/>
          <p:cNvGrpSpPr/>
          <p:nvPr/>
        </p:nvGrpSpPr>
        <p:grpSpPr>
          <a:xfrm>
            <a:off x="5264400" y="1948552"/>
            <a:ext cx="4879926" cy="2483489"/>
            <a:chOff x="0" y="0"/>
            <a:chExt cx="9759851" cy="4966975"/>
          </a:xfrm>
        </p:grpSpPr>
        <p:sp>
          <p:nvSpPr>
            <p:cNvPr id="227" name="Google Shape;227;p10"/>
            <p:cNvSpPr txBox="1"/>
            <p:nvPr/>
          </p:nvSpPr>
          <p:spPr>
            <a:xfrm>
              <a:off x="0" y="0"/>
              <a:ext cx="9759851" cy="1263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/>
            <a:p>
              <a:pPr marL="0" lvl="1" indent="114300" algn="ctr" defTabSz="457200">
                <a:lnSpc>
                  <a:spcPct val="110000"/>
                </a:lnSpc>
                <a:buClr>
                  <a:srgbClr val="004785"/>
                </a:buClr>
                <a:buSzPts val="4000"/>
              </a:pPr>
              <a:r>
                <a:rPr lang="en-US" sz="2000" kern="0">
                  <a:solidFill>
                    <a:srgbClr val="004785"/>
                  </a:solidFill>
                  <a:latin typeface="Arial"/>
                  <a:ea typeface="Arial"/>
                  <a:cs typeface="Arial"/>
                  <a:sym typeface="Arial"/>
                </a:rPr>
                <a:t>2. Answer same questions better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28" name="Google Shape;228;p10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539500" y="954817"/>
              <a:ext cx="4680851" cy="40121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" name="Google Shape;229;p10"/>
          <p:cNvSpPr txBox="1"/>
          <p:nvPr/>
        </p:nvSpPr>
        <p:spPr>
          <a:xfrm>
            <a:off x="838200" y="1279787"/>
            <a:ext cx="10515600" cy="55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defTabSz="457200">
              <a:lnSpc>
                <a:spcPct val="110000"/>
              </a:lnSpc>
              <a:buClr>
                <a:srgbClr val="06AAFC"/>
              </a:buClr>
              <a:buSzPts val="4800"/>
            </a:pPr>
            <a:r>
              <a:rPr lang="en-US" sz="2400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Big data allows you to: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0" name="Google Shape;230;p10"/>
          <p:cNvSpPr txBox="1">
            <a:spLocks noGrp="1"/>
          </p:cNvSpPr>
          <p:nvPr>
            <p:ph type="body" idx="1"/>
          </p:nvPr>
        </p:nvSpPr>
        <p:spPr>
          <a:xfrm>
            <a:off x="838200" y="4804344"/>
            <a:ext cx="10515600" cy="1326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0737" lvl="1" indent="-280737">
              <a:lnSpc>
                <a:spcPct val="110000"/>
              </a:lnSpc>
              <a:spcBef>
                <a:spcPts val="0"/>
              </a:spcBef>
              <a:buSzPts val="4800"/>
              <a:buFont typeface="Arial"/>
              <a:buChar char="•"/>
            </a:pPr>
            <a:r>
              <a:rPr lang="en-US" sz="2400"/>
              <a:t>This can be done across industries</a:t>
            </a:r>
            <a:endParaRPr/>
          </a:p>
          <a:p>
            <a:pPr marL="661737" lvl="2" indent="-280737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Healthcare, education, transportation, and more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AI and Busi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AI and Business</a:t>
            </a:r>
          </a:p>
        </p:txBody>
      </p:sp>
      <p:sp>
        <p:nvSpPr>
          <p:cNvPr id="200" name="Artificial intelligence (AI) is about getting computers to do things that require human intelligence…"/>
          <p:cNvSpPr txBox="1">
            <a:spLocks noGrp="1"/>
          </p:cNvSpPr>
          <p:nvPr>
            <p:ph type="body" idx="1"/>
          </p:nvPr>
        </p:nvSpPr>
        <p:spPr>
          <a:xfrm>
            <a:off x="838200" y="1310108"/>
            <a:ext cx="10515600" cy="4649245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54000" indent="-254000">
              <a:lnSpc>
                <a:spcPct val="110000"/>
              </a:lnSpc>
              <a:spcBef>
                <a:spcPts val="1500"/>
              </a:spcBef>
              <a:buSzPct val="100000"/>
              <a:buChar char="•"/>
            </a:pPr>
            <a:r>
              <a:t>Artificial intelligence (AI) is about getting computers to do things that require human intelligence</a:t>
            </a:r>
          </a:p>
          <a:p>
            <a:pPr marL="508000" lvl="1" indent="-254000">
              <a:lnSpc>
                <a:spcPct val="110000"/>
              </a:lnSpc>
              <a:spcBef>
                <a:spcPts val="1500"/>
              </a:spcBef>
              <a:buSzPct val="100000"/>
              <a:buChar char="•"/>
            </a:pPr>
            <a:r>
              <a:t>Understanding language</a:t>
            </a:r>
          </a:p>
          <a:p>
            <a:pPr marL="508000" lvl="1" indent="-254000">
              <a:lnSpc>
                <a:spcPct val="110000"/>
              </a:lnSpc>
              <a:spcBef>
                <a:spcPts val="1500"/>
              </a:spcBef>
              <a:buSzPct val="100000"/>
              <a:buChar char="•"/>
            </a:pPr>
            <a:r>
              <a:t>Reasoning</a:t>
            </a:r>
          </a:p>
          <a:p>
            <a:pPr marL="508000" lvl="1" indent="-254000">
              <a:lnSpc>
                <a:spcPct val="110000"/>
              </a:lnSpc>
              <a:spcBef>
                <a:spcPts val="1500"/>
              </a:spcBef>
              <a:buSzPct val="100000"/>
              <a:buChar char="•"/>
            </a:pPr>
            <a:r>
              <a:t>Navigating the physical world</a:t>
            </a:r>
          </a:p>
          <a:p>
            <a:pPr marL="508000" lvl="1" indent="-254000">
              <a:lnSpc>
                <a:spcPct val="110000"/>
              </a:lnSpc>
              <a:spcBef>
                <a:spcPts val="1500"/>
              </a:spcBef>
              <a:buSzPct val="100000"/>
              <a:buChar char="•"/>
            </a:pPr>
            <a:r>
              <a:t>Learning</a:t>
            </a:r>
          </a:p>
          <a:p>
            <a:pPr marL="254000" indent="-254000">
              <a:lnSpc>
                <a:spcPct val="110000"/>
              </a:lnSpc>
              <a:spcBef>
                <a:spcPts val="1500"/>
              </a:spcBef>
              <a:buSzPct val="100000"/>
              <a:buChar char="•"/>
            </a:pPr>
            <a:r>
              <a:t>Machine learning - focused on getting computers to learn without explicitly programming them</a:t>
            </a:r>
          </a:p>
          <a:p>
            <a:pPr marL="254000" indent="-254000">
              <a:lnSpc>
                <a:spcPct val="110000"/>
              </a:lnSpc>
              <a:spcBef>
                <a:spcPts val="1500"/>
              </a:spcBef>
              <a:buSzPct val="100000"/>
              <a:buChar char="•"/>
            </a:pPr>
            <a:r>
              <a:t>AI is increasingly being seen as the next phase of digital transformation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build="p" bldLvl="5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"/>
          <p:cNvSpPr/>
          <p:nvPr/>
        </p:nvSpPr>
        <p:spPr>
          <a:xfrm>
            <a:off x="2933022" y="5004395"/>
            <a:ext cx="2545011" cy="630087"/>
          </a:xfrm>
          <a:custGeom>
            <a:avLst/>
            <a:gdLst/>
            <a:ahLst/>
            <a:cxnLst/>
            <a:rect l="l" t="t" r="r" b="b"/>
            <a:pathLst>
              <a:path w="21600" h="16272" extrusionOk="0">
                <a:moveTo>
                  <a:pt x="21600" y="0"/>
                </a:moveTo>
                <a:cubicBezTo>
                  <a:pt x="14202" y="20249"/>
                  <a:pt x="7002" y="21600"/>
                  <a:pt x="0" y="4054"/>
                </a:cubicBezTo>
              </a:path>
            </a:pathLst>
          </a:custGeom>
          <a:noFill/>
          <a:ln w="10160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1"/>
          <p:cNvSpPr/>
          <p:nvPr/>
        </p:nvSpPr>
        <p:spPr>
          <a:xfrm>
            <a:off x="6352646" y="1090190"/>
            <a:ext cx="2358877" cy="694226"/>
          </a:xfrm>
          <a:custGeom>
            <a:avLst/>
            <a:gdLst/>
            <a:ahLst/>
            <a:cxnLst/>
            <a:rect l="l" t="t" r="r" b="b"/>
            <a:pathLst>
              <a:path w="21600" h="16440" extrusionOk="0">
                <a:moveTo>
                  <a:pt x="0" y="9451"/>
                </a:moveTo>
                <a:cubicBezTo>
                  <a:pt x="8608" y="-5160"/>
                  <a:pt x="15808" y="-2830"/>
                  <a:pt x="21600" y="16440"/>
                </a:cubicBezTo>
              </a:path>
            </a:pathLst>
          </a:custGeom>
          <a:noFill/>
          <a:ln w="10160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Big Data in Healthcare</a:t>
            </a:r>
            <a:endParaRPr/>
          </a:p>
        </p:txBody>
      </p:sp>
      <p:sp>
        <p:nvSpPr>
          <p:cNvPr id="238" name="Google Shape;238;p11"/>
          <p:cNvSpPr txBox="1">
            <a:spLocks noGrp="1"/>
          </p:cNvSpPr>
          <p:nvPr>
            <p:ph type="body" idx="1"/>
          </p:nvPr>
        </p:nvSpPr>
        <p:spPr>
          <a:xfrm>
            <a:off x="1588861" y="2311625"/>
            <a:ext cx="1936754" cy="105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218975" lvl="1" indent="-218975">
              <a:lnSpc>
                <a:spcPct val="110000"/>
              </a:lnSpc>
              <a:spcBef>
                <a:spcPts val="0"/>
              </a:spcBef>
              <a:buSzPts val="3353"/>
              <a:buFont typeface="Arial"/>
              <a:buChar char="•"/>
            </a:pPr>
            <a:r>
              <a:rPr lang="en-US" sz="1677"/>
              <a:t>Data about heart rate, sleep quality, exercise and more</a:t>
            </a:r>
            <a:endParaRPr/>
          </a:p>
        </p:txBody>
      </p:sp>
      <p:sp>
        <p:nvSpPr>
          <p:cNvPr id="239" name="Google Shape;239;p11"/>
          <p:cNvSpPr/>
          <p:nvPr/>
        </p:nvSpPr>
        <p:spPr>
          <a:xfrm>
            <a:off x="4822375" y="2753430"/>
            <a:ext cx="2283275" cy="1803401"/>
          </a:xfrm>
          <a:prstGeom prst="roundRect">
            <a:avLst>
              <a:gd name="adj" fmla="val 8601"/>
            </a:avLst>
          </a:prstGeom>
          <a:noFill/>
          <a:ln w="50800" cap="flat" cmpd="sng">
            <a:solidFill>
              <a:srgbClr val="4090C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1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9780" y="1389931"/>
            <a:ext cx="2055145" cy="1804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1"/>
          <p:cNvSpPr/>
          <p:nvPr/>
        </p:nvSpPr>
        <p:spPr>
          <a:xfrm>
            <a:off x="1444175" y="2118249"/>
            <a:ext cx="2286001" cy="1803401"/>
          </a:xfrm>
          <a:prstGeom prst="roundRect">
            <a:avLst>
              <a:gd name="adj" fmla="val 8601"/>
            </a:avLst>
          </a:prstGeom>
          <a:noFill/>
          <a:ln w="50800" cap="flat" cmpd="sng">
            <a:solidFill>
              <a:srgbClr val="00386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1"/>
          <p:cNvSpPr/>
          <p:nvPr/>
        </p:nvSpPr>
        <p:spPr>
          <a:xfrm>
            <a:off x="8200575" y="2118249"/>
            <a:ext cx="2283276" cy="1803401"/>
          </a:xfrm>
          <a:prstGeom prst="roundRect">
            <a:avLst>
              <a:gd name="adj" fmla="val 8601"/>
            </a:avLst>
          </a:prstGeom>
          <a:noFill/>
          <a:ln w="50800" cap="flat" cmpd="sng">
            <a:solidFill>
              <a:srgbClr val="C5093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11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78425" y="3350046"/>
            <a:ext cx="2057401" cy="1806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1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39925" y="3457401"/>
            <a:ext cx="2057400" cy="179531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1"/>
          <p:cNvSpPr txBox="1"/>
          <p:nvPr/>
        </p:nvSpPr>
        <p:spPr>
          <a:xfrm>
            <a:off x="4986111" y="3346778"/>
            <a:ext cx="1936754" cy="1051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218975" lvl="1" indent="-218975" defTabSz="457200">
              <a:lnSpc>
                <a:spcPct val="110000"/>
              </a:lnSpc>
              <a:buClr>
                <a:srgbClr val="004785"/>
              </a:buClr>
              <a:buSzPts val="3353"/>
              <a:buFont typeface="Arial"/>
              <a:buChar char="•"/>
            </a:pPr>
            <a:r>
              <a:rPr lang="en-US" sz="1677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Gathered continuously and available in real time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6" name="Google Shape;246;p11"/>
          <p:cNvSpPr txBox="1"/>
          <p:nvPr/>
        </p:nvSpPr>
        <p:spPr>
          <a:xfrm>
            <a:off x="8364311" y="2311625"/>
            <a:ext cx="1936754" cy="105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0737" lvl="1" indent="-280737" defTabSz="457200">
              <a:lnSpc>
                <a:spcPct val="110000"/>
              </a:lnSpc>
              <a:buClr>
                <a:srgbClr val="004785"/>
              </a:buClr>
              <a:buSzPts val="3500"/>
              <a:buFont typeface="Arial"/>
              <a:buChar char="•"/>
            </a:pPr>
            <a:r>
              <a:rPr lang="en-US" sz="175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Improves tracking of health patterns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7" name="Google Shape;247;p11"/>
          <p:cNvSpPr txBox="1"/>
          <p:nvPr/>
        </p:nvSpPr>
        <p:spPr>
          <a:xfrm>
            <a:off x="1445196" y="1790528"/>
            <a:ext cx="2005459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defTabSz="457200">
              <a:lnSpc>
                <a:spcPct val="110000"/>
              </a:lnSpc>
              <a:buClr>
                <a:srgbClr val="00386A"/>
              </a:buClr>
              <a:buSzPts val="3800"/>
            </a:pPr>
            <a:r>
              <a:rPr lang="en-US" sz="1900" b="1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Big Data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8" name="Google Shape;248;p11"/>
          <p:cNvSpPr txBox="1"/>
          <p:nvPr/>
        </p:nvSpPr>
        <p:spPr>
          <a:xfrm>
            <a:off x="4787132" y="4641679"/>
            <a:ext cx="2372812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defTabSz="457200">
              <a:lnSpc>
                <a:spcPct val="110000"/>
              </a:lnSpc>
              <a:buClr>
                <a:srgbClr val="026CB5"/>
              </a:buClr>
              <a:buSzPts val="3800"/>
            </a:pPr>
            <a:r>
              <a:rPr lang="en-US" sz="1900" b="1" kern="0">
                <a:solidFill>
                  <a:srgbClr val="026CB5"/>
                </a:solidFill>
                <a:latin typeface="Arial"/>
                <a:ea typeface="Arial"/>
                <a:cs typeface="Arial"/>
                <a:sym typeface="Arial"/>
              </a:rPr>
              <a:t>Availability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9" name="Google Shape;249;p11"/>
          <p:cNvSpPr txBox="1"/>
          <p:nvPr/>
        </p:nvSpPr>
        <p:spPr>
          <a:xfrm>
            <a:off x="8165332" y="1809961"/>
            <a:ext cx="2372812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defTabSz="457200">
              <a:lnSpc>
                <a:spcPct val="110000"/>
              </a:lnSpc>
              <a:buClr>
                <a:srgbClr val="C5093B"/>
              </a:buClr>
              <a:buSzPts val="3800"/>
            </a:pPr>
            <a:r>
              <a:rPr lang="en-US" sz="1900" b="1" kern="0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0" name="Google Shape;250;p11"/>
          <p:cNvSpPr txBox="1"/>
          <p:nvPr/>
        </p:nvSpPr>
        <p:spPr>
          <a:xfrm>
            <a:off x="26869" y="6145541"/>
            <a:ext cx="12138262" cy="4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/>
          </a:bodyPr>
          <a:lstStyle/>
          <a:p>
            <a:pPr marL="0" lvl="1" indent="114300" defTabSz="457200">
              <a:lnSpc>
                <a:spcPct val="110000"/>
              </a:lnSpc>
              <a:buClr>
                <a:srgbClr val="004785"/>
              </a:buClr>
              <a:buSzPts val="2200"/>
            </a:pPr>
            <a:r>
              <a:rPr lang="en-US" sz="11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Content/quote from: https://intellipaat.com/blog/7-big-data-examples-application-of-big-data-in-real-life/, Images: https://support.apple.com/guide/watch/heart-rate-apda88aefe4c/watchos, https://www.theverge.com/2017/11/30/16719458/apple-watch-study-irregular-heart-rhythms-stanford-university, https://www.wareable.com/apple/apple-watch-activity-and-workout-app-explained-875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"/>
          <p:cNvSpPr/>
          <p:nvPr/>
        </p:nvSpPr>
        <p:spPr>
          <a:xfrm>
            <a:off x="2933022" y="5004395"/>
            <a:ext cx="2545011" cy="630087"/>
          </a:xfrm>
          <a:custGeom>
            <a:avLst/>
            <a:gdLst/>
            <a:ahLst/>
            <a:cxnLst/>
            <a:rect l="l" t="t" r="r" b="b"/>
            <a:pathLst>
              <a:path w="21600" h="16272" extrusionOk="0">
                <a:moveTo>
                  <a:pt x="21600" y="0"/>
                </a:moveTo>
                <a:cubicBezTo>
                  <a:pt x="14202" y="20249"/>
                  <a:pt x="7002" y="21600"/>
                  <a:pt x="0" y="4054"/>
                </a:cubicBezTo>
              </a:path>
            </a:pathLst>
          </a:custGeom>
          <a:noFill/>
          <a:ln w="10160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2"/>
          <p:cNvSpPr/>
          <p:nvPr/>
        </p:nvSpPr>
        <p:spPr>
          <a:xfrm>
            <a:off x="6352646" y="1090190"/>
            <a:ext cx="2358877" cy="694226"/>
          </a:xfrm>
          <a:custGeom>
            <a:avLst/>
            <a:gdLst/>
            <a:ahLst/>
            <a:cxnLst/>
            <a:rect l="l" t="t" r="r" b="b"/>
            <a:pathLst>
              <a:path w="21600" h="16440" extrusionOk="0">
                <a:moveTo>
                  <a:pt x="0" y="9451"/>
                </a:moveTo>
                <a:cubicBezTo>
                  <a:pt x="8608" y="-5160"/>
                  <a:pt x="15808" y="-2830"/>
                  <a:pt x="21600" y="16440"/>
                </a:cubicBezTo>
              </a:path>
            </a:pathLst>
          </a:custGeom>
          <a:noFill/>
          <a:ln w="10160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Big Data in Transportation</a:t>
            </a:r>
            <a:endParaRPr/>
          </a:p>
        </p:txBody>
      </p:sp>
      <p:sp>
        <p:nvSpPr>
          <p:cNvPr id="258" name="Google Shape;258;p12"/>
          <p:cNvSpPr txBox="1">
            <a:spLocks noGrp="1"/>
          </p:cNvSpPr>
          <p:nvPr>
            <p:ph type="body" idx="1"/>
          </p:nvPr>
        </p:nvSpPr>
        <p:spPr>
          <a:xfrm>
            <a:off x="1588861" y="2311625"/>
            <a:ext cx="1996629" cy="110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30204" lvl="1" indent="-230204">
              <a:lnSpc>
                <a:spcPct val="110000"/>
              </a:lnSpc>
              <a:spcBef>
                <a:spcPts val="0"/>
              </a:spcBef>
              <a:buSzPts val="3525"/>
              <a:buFont typeface="Arial"/>
              <a:buChar char="•"/>
            </a:pPr>
            <a:r>
              <a:rPr lang="en-US" sz="1763"/>
              <a:t>Data about traffic, road closures, accidents, etc.</a:t>
            </a:r>
            <a:endParaRPr/>
          </a:p>
        </p:txBody>
      </p:sp>
      <p:sp>
        <p:nvSpPr>
          <p:cNvPr id="259" name="Google Shape;259;p12"/>
          <p:cNvSpPr/>
          <p:nvPr/>
        </p:nvSpPr>
        <p:spPr>
          <a:xfrm>
            <a:off x="4822375" y="2753430"/>
            <a:ext cx="2283275" cy="1803401"/>
          </a:xfrm>
          <a:prstGeom prst="roundRect">
            <a:avLst>
              <a:gd name="adj" fmla="val 8601"/>
            </a:avLst>
          </a:prstGeom>
          <a:noFill/>
          <a:ln w="50800" cap="flat" cmpd="sng">
            <a:solidFill>
              <a:srgbClr val="4090C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2"/>
          <p:cNvSpPr/>
          <p:nvPr/>
        </p:nvSpPr>
        <p:spPr>
          <a:xfrm>
            <a:off x="1444175" y="2118249"/>
            <a:ext cx="2286001" cy="1803401"/>
          </a:xfrm>
          <a:prstGeom prst="roundRect">
            <a:avLst>
              <a:gd name="adj" fmla="val 8601"/>
            </a:avLst>
          </a:prstGeom>
          <a:noFill/>
          <a:ln w="50800" cap="flat" cmpd="sng">
            <a:solidFill>
              <a:srgbClr val="00386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8200575" y="2118249"/>
            <a:ext cx="2283276" cy="1803401"/>
          </a:xfrm>
          <a:prstGeom prst="roundRect">
            <a:avLst>
              <a:gd name="adj" fmla="val 8601"/>
            </a:avLst>
          </a:prstGeom>
          <a:noFill/>
          <a:ln w="50800" cap="flat" cmpd="sng">
            <a:solidFill>
              <a:srgbClr val="C5093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2"/>
          <p:cNvSpPr txBox="1"/>
          <p:nvPr/>
        </p:nvSpPr>
        <p:spPr>
          <a:xfrm>
            <a:off x="4986111" y="3346778"/>
            <a:ext cx="1936754" cy="1051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0737" lvl="1" indent="-280737" defTabSz="457200">
              <a:lnSpc>
                <a:spcPct val="110000"/>
              </a:lnSpc>
              <a:buClr>
                <a:srgbClr val="004785"/>
              </a:buClr>
              <a:buSzPts val="3400"/>
              <a:buFont typeface="Arial"/>
              <a:buChar char="•"/>
            </a:pPr>
            <a:r>
              <a:rPr lang="en-US" sz="17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Available in a visual format in real time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3" name="Google Shape;263;p12"/>
          <p:cNvSpPr txBox="1"/>
          <p:nvPr/>
        </p:nvSpPr>
        <p:spPr>
          <a:xfrm>
            <a:off x="8364311" y="2311625"/>
            <a:ext cx="1936754" cy="105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0737" lvl="1" indent="-280737" defTabSz="457200">
              <a:lnSpc>
                <a:spcPct val="110000"/>
              </a:lnSpc>
              <a:buClr>
                <a:srgbClr val="004785"/>
              </a:buClr>
              <a:buSzPts val="3500"/>
              <a:buFont typeface="Arial"/>
              <a:buChar char="•"/>
            </a:pPr>
            <a:r>
              <a:rPr lang="en-US" sz="175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Allows for better route planning and scheduling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12"/>
          <p:cNvSpPr txBox="1"/>
          <p:nvPr/>
        </p:nvSpPr>
        <p:spPr>
          <a:xfrm>
            <a:off x="1445196" y="1790528"/>
            <a:ext cx="2005459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defTabSz="457200">
              <a:lnSpc>
                <a:spcPct val="110000"/>
              </a:lnSpc>
              <a:buClr>
                <a:srgbClr val="00386A"/>
              </a:buClr>
              <a:buSzPts val="3800"/>
            </a:pPr>
            <a:r>
              <a:rPr lang="en-US" sz="1900" b="1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Big Data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5" name="Google Shape;265;p12"/>
          <p:cNvSpPr txBox="1"/>
          <p:nvPr/>
        </p:nvSpPr>
        <p:spPr>
          <a:xfrm>
            <a:off x="4787132" y="4641679"/>
            <a:ext cx="2372812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defTabSz="457200">
              <a:lnSpc>
                <a:spcPct val="110000"/>
              </a:lnSpc>
              <a:buClr>
                <a:srgbClr val="026CB5"/>
              </a:buClr>
              <a:buSzPts val="3800"/>
            </a:pPr>
            <a:r>
              <a:rPr lang="en-US" sz="1900" b="1" kern="0">
                <a:solidFill>
                  <a:srgbClr val="026CB5"/>
                </a:solidFill>
                <a:latin typeface="Arial"/>
                <a:ea typeface="Arial"/>
                <a:cs typeface="Arial"/>
                <a:sym typeface="Arial"/>
              </a:rPr>
              <a:t>Availability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6" name="Google Shape;266;p12"/>
          <p:cNvSpPr txBox="1"/>
          <p:nvPr/>
        </p:nvSpPr>
        <p:spPr>
          <a:xfrm>
            <a:off x="8165332" y="1809961"/>
            <a:ext cx="2372812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defTabSz="457200">
              <a:lnSpc>
                <a:spcPct val="110000"/>
              </a:lnSpc>
              <a:buClr>
                <a:srgbClr val="C5093B"/>
              </a:buClr>
              <a:buSzPts val="3800"/>
            </a:pPr>
            <a:r>
              <a:rPr lang="en-US" sz="1900" b="1" kern="0">
                <a:solidFill>
                  <a:srgbClr val="C5093B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67" name="Google Shape;267;p1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9925" y="3467754"/>
            <a:ext cx="2057400" cy="177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2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8652" y="1388940"/>
            <a:ext cx="2057401" cy="1806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2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78425" y="3343452"/>
            <a:ext cx="2057401" cy="182000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2"/>
          <p:cNvSpPr txBox="1"/>
          <p:nvPr/>
        </p:nvSpPr>
        <p:spPr>
          <a:xfrm>
            <a:off x="26869" y="6158241"/>
            <a:ext cx="12138262" cy="4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indent="109727" defTabSz="457200">
              <a:lnSpc>
                <a:spcPct val="110000"/>
              </a:lnSpc>
              <a:buClr>
                <a:srgbClr val="004785"/>
              </a:buClr>
              <a:buSzPts val="2112"/>
            </a:pPr>
            <a:r>
              <a:rPr lang="en-US" sz="1056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Content/quote from: https://intellipaat.com/blog/7-big-data-examples-application-of-big-data-in-real-life/, Images: https://www.nytimes.com/2019/01/21/upshot/stuck-and-stressed-the-health-costs-of-traffic.html, https://medium.com/@imtechpros_87395/where-does-google-maps-get-its-traffic-data-from-2562f984d82f, https://www.developerlibs.com/2018/08/flutter-how-can-draw-route-on-google.html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3"/>
          <p:cNvSpPr txBox="1">
            <a:spLocks noGrp="1"/>
          </p:cNvSpPr>
          <p:nvPr>
            <p:ph type="body" idx="1"/>
          </p:nvPr>
        </p:nvSpPr>
        <p:spPr>
          <a:xfrm>
            <a:off x="575672" y="4550000"/>
            <a:ext cx="9144001" cy="507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Big Data Analysis</a:t>
            </a:r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/>
          </p:nvPr>
        </p:nvSpPr>
        <p:spPr>
          <a:xfrm>
            <a:off x="575671" y="3486772"/>
            <a:ext cx="10848951" cy="105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r>
              <a:rPr lang="en-US"/>
              <a:t>AI Fundamentals for Non-Data Scientists</a:t>
            </a:r>
            <a:endParaRPr/>
          </a:p>
        </p:txBody>
      </p:sp>
      <p:sp>
        <p:nvSpPr>
          <p:cNvPr id="277" name="Google Shape;277;p13"/>
          <p:cNvSpPr/>
          <p:nvPr/>
        </p:nvSpPr>
        <p:spPr>
          <a:xfrm>
            <a:off x="575672" y="5426029"/>
            <a:ext cx="11143888" cy="77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defTabSz="457200">
              <a:lnSpc>
                <a:spcPct val="113000"/>
              </a:lnSpc>
              <a:buClr>
                <a:srgbClr val="06AAFC"/>
              </a:buClr>
              <a:buSzPts val="4400"/>
            </a:pPr>
            <a:r>
              <a:rPr lang="en-US" sz="2200" kern="0">
                <a:solidFill>
                  <a:srgbClr val="06AAFC"/>
                </a:solidFill>
                <a:latin typeface="Garamond"/>
                <a:ea typeface="Garamond"/>
                <a:cs typeface="Garamond"/>
                <a:sym typeface="Garamond"/>
              </a:rPr>
              <a:t>Kartik Hosanagar, Professor of Operations, Information and Decisions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Big Data Approach to Analysis</a:t>
            </a:r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3273326" y="3083880"/>
            <a:ext cx="317501" cy="254001"/>
          </a:xfrm>
          <a:prstGeom prst="rightArrow">
            <a:avLst>
              <a:gd name="adj1" fmla="val 54688"/>
              <a:gd name="adj2" fmla="val 56874"/>
            </a:avLst>
          </a:prstGeom>
          <a:solidFill>
            <a:srgbClr val="00386A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4"/>
          <p:cNvSpPr txBox="1"/>
          <p:nvPr/>
        </p:nvSpPr>
        <p:spPr>
          <a:xfrm>
            <a:off x="1528589" y="1229123"/>
            <a:ext cx="3856584" cy="70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00386A"/>
              </a:buClr>
              <a:buSzPts val="4500"/>
            </a:pPr>
            <a:r>
              <a:rPr lang="en-US" sz="2250" u="sng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Traditional Analytics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5" name="Google Shape;285;p14"/>
          <p:cNvSpPr/>
          <p:nvPr/>
        </p:nvSpPr>
        <p:spPr>
          <a:xfrm>
            <a:off x="1302196" y="1241823"/>
            <a:ext cx="4309369" cy="4865115"/>
          </a:xfrm>
          <a:prstGeom prst="roundRect">
            <a:avLst>
              <a:gd name="adj" fmla="val 7424"/>
            </a:avLst>
          </a:prstGeom>
          <a:noFill/>
          <a:ln w="508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4"/>
          <p:cNvSpPr txBox="1"/>
          <p:nvPr/>
        </p:nvSpPr>
        <p:spPr>
          <a:xfrm>
            <a:off x="1528589" y="1741240"/>
            <a:ext cx="3856584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00386A"/>
              </a:buClr>
              <a:buSzPts val="3000"/>
            </a:pPr>
            <a:r>
              <a:rPr lang="en-US" sz="1500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Structured &amp; Repeatable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7" name="Google Shape;287;p14"/>
          <p:cNvSpPr txBox="1"/>
          <p:nvPr/>
        </p:nvSpPr>
        <p:spPr>
          <a:xfrm>
            <a:off x="1325389" y="2404191"/>
            <a:ext cx="2113410" cy="496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00386A"/>
              </a:buClr>
              <a:buSzPts val="3000"/>
            </a:pPr>
            <a:r>
              <a:rPr lang="en-US" sz="1500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Question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8" name="Google Shape;288;p14"/>
          <p:cNvSpPr txBox="1"/>
          <p:nvPr/>
        </p:nvSpPr>
        <p:spPr>
          <a:xfrm>
            <a:off x="3479676" y="2404191"/>
            <a:ext cx="211341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00386A"/>
              </a:buClr>
              <a:buSzPts val="3000"/>
            </a:pPr>
            <a:r>
              <a:rPr lang="en-US" sz="1500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Hypothesis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9" name="Google Shape;289;p14"/>
          <p:cNvSpPr txBox="1"/>
          <p:nvPr/>
        </p:nvSpPr>
        <p:spPr>
          <a:xfrm>
            <a:off x="3479676" y="4548258"/>
            <a:ext cx="2113410" cy="70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00386A"/>
              </a:buClr>
              <a:buSzPts val="3000"/>
            </a:pPr>
            <a:r>
              <a:rPr lang="en-US" sz="1500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0" name="Google Shape;290;p14"/>
          <p:cNvSpPr txBox="1"/>
          <p:nvPr/>
        </p:nvSpPr>
        <p:spPr>
          <a:xfrm>
            <a:off x="1325389" y="4548258"/>
            <a:ext cx="2113410" cy="70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00386A"/>
              </a:buClr>
              <a:buSzPts val="3000"/>
            </a:pPr>
            <a:r>
              <a:rPr lang="en-US" sz="1500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Answer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91" name="Google Shape;291;p1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6821" y="4126576"/>
            <a:ext cx="859120" cy="57667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4"/>
          <p:cNvSpPr/>
          <p:nvPr/>
        </p:nvSpPr>
        <p:spPr>
          <a:xfrm flipH="1">
            <a:off x="3273326" y="4197048"/>
            <a:ext cx="317501" cy="254001"/>
          </a:xfrm>
          <a:prstGeom prst="rightArrow">
            <a:avLst>
              <a:gd name="adj1" fmla="val 54688"/>
              <a:gd name="adj2" fmla="val 75258"/>
            </a:avLst>
          </a:prstGeom>
          <a:solidFill>
            <a:srgbClr val="00386A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4"/>
          <p:cNvSpPr/>
          <p:nvPr/>
        </p:nvSpPr>
        <p:spPr>
          <a:xfrm rot="5400000">
            <a:off x="4377630" y="3707531"/>
            <a:ext cx="317501" cy="254001"/>
          </a:xfrm>
          <a:prstGeom prst="rightArrow">
            <a:avLst>
              <a:gd name="adj1" fmla="val 54688"/>
              <a:gd name="adj2" fmla="val 75258"/>
            </a:avLst>
          </a:prstGeom>
          <a:solidFill>
            <a:srgbClr val="00386A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4"/>
          <p:cNvSpPr/>
          <p:nvPr/>
        </p:nvSpPr>
        <p:spPr>
          <a:xfrm>
            <a:off x="2116863" y="4129173"/>
            <a:ext cx="530461" cy="504078"/>
          </a:xfrm>
          <a:custGeom>
            <a:avLst/>
            <a:gdLst/>
            <a:ahLst/>
            <a:cxnLst/>
            <a:rect l="l" t="t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noFill/>
          <a:ln w="508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4"/>
          <p:cNvSpPr txBox="1"/>
          <p:nvPr/>
        </p:nvSpPr>
        <p:spPr>
          <a:xfrm>
            <a:off x="1954461" y="2732509"/>
            <a:ext cx="855266" cy="882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lvl="1" algn="ctr" defTabSz="457200">
              <a:lnSpc>
                <a:spcPct val="110000"/>
              </a:lnSpc>
              <a:buClr>
                <a:srgbClr val="00386A"/>
              </a:buClr>
              <a:buSzPts val="11100"/>
            </a:pPr>
            <a:r>
              <a:rPr lang="en-US" sz="5550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96" name="Google Shape;296;p14"/>
          <p:cNvGrpSpPr/>
          <p:nvPr/>
        </p:nvGrpSpPr>
        <p:grpSpPr>
          <a:xfrm>
            <a:off x="4226567" y="2827781"/>
            <a:ext cx="619627" cy="692386"/>
            <a:chOff x="-1" y="-1"/>
            <a:chExt cx="1239251" cy="1384769"/>
          </a:xfrm>
        </p:grpSpPr>
        <p:cxnSp>
          <p:nvCxnSpPr>
            <p:cNvPr id="297" name="Google Shape;297;p14"/>
            <p:cNvCxnSpPr/>
            <p:nvPr/>
          </p:nvCxnSpPr>
          <p:spPr>
            <a:xfrm rot="10800000" flipH="1">
              <a:off x="619625" y="-1"/>
              <a:ext cx="1" cy="213733"/>
            </a:xfrm>
            <a:prstGeom prst="straightConnector1">
              <a:avLst/>
            </a:prstGeom>
            <a:noFill/>
            <a:ln w="508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98" name="Google Shape;298;p14"/>
            <p:cNvSpPr/>
            <p:nvPr/>
          </p:nvSpPr>
          <p:spPr>
            <a:xfrm>
              <a:off x="306282" y="298127"/>
              <a:ext cx="626686" cy="10866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2843"/>
                    <a:pt x="0" y="6352"/>
                  </a:cubicBezTo>
                  <a:cubicBezTo>
                    <a:pt x="0" y="7004"/>
                    <a:pt x="167" y="7633"/>
                    <a:pt x="477" y="8225"/>
                  </a:cubicBezTo>
                  <a:cubicBezTo>
                    <a:pt x="477" y="8225"/>
                    <a:pt x="477" y="8226"/>
                    <a:pt x="477" y="8227"/>
                  </a:cubicBezTo>
                  <a:cubicBezTo>
                    <a:pt x="491" y="8261"/>
                    <a:pt x="527" y="8322"/>
                    <a:pt x="579" y="8405"/>
                  </a:cubicBezTo>
                  <a:cubicBezTo>
                    <a:pt x="693" y="8601"/>
                    <a:pt x="822" y="8793"/>
                    <a:pt x="966" y="8979"/>
                  </a:cubicBezTo>
                  <a:cubicBezTo>
                    <a:pt x="2223" y="10787"/>
                    <a:pt x="5439" y="15160"/>
                    <a:pt x="5440" y="16141"/>
                  </a:cubicBezTo>
                  <a:lnTo>
                    <a:pt x="5656" y="16902"/>
                  </a:lnTo>
                  <a:cubicBezTo>
                    <a:pt x="5656" y="16902"/>
                    <a:pt x="5696" y="16981"/>
                    <a:pt x="5817" y="17079"/>
                  </a:cubicBezTo>
                  <a:lnTo>
                    <a:pt x="15815" y="17079"/>
                  </a:lnTo>
                  <a:cubicBezTo>
                    <a:pt x="15936" y="16981"/>
                    <a:pt x="15976" y="16902"/>
                    <a:pt x="15976" y="16902"/>
                  </a:cubicBezTo>
                  <a:lnTo>
                    <a:pt x="16193" y="16141"/>
                  </a:lnTo>
                  <a:cubicBezTo>
                    <a:pt x="16193" y="14948"/>
                    <a:pt x="20944" y="8742"/>
                    <a:pt x="21152" y="8227"/>
                  </a:cubicBezTo>
                  <a:cubicBezTo>
                    <a:pt x="21159" y="8211"/>
                    <a:pt x="21155" y="8198"/>
                    <a:pt x="21141" y="8188"/>
                  </a:cubicBezTo>
                  <a:cubicBezTo>
                    <a:pt x="21438" y="7607"/>
                    <a:pt x="21600" y="6990"/>
                    <a:pt x="21600" y="6352"/>
                  </a:cubicBezTo>
                  <a:cubicBezTo>
                    <a:pt x="21600" y="2843"/>
                    <a:pt x="16765" y="0"/>
                    <a:pt x="10800" y="0"/>
                  </a:cubicBezTo>
                  <a:close/>
                  <a:moveTo>
                    <a:pt x="5943" y="17697"/>
                  </a:moveTo>
                  <a:cubicBezTo>
                    <a:pt x="5930" y="17727"/>
                    <a:pt x="5919" y="17758"/>
                    <a:pt x="5919" y="17791"/>
                  </a:cubicBezTo>
                  <a:lnTo>
                    <a:pt x="5919" y="18399"/>
                  </a:lnTo>
                  <a:cubicBezTo>
                    <a:pt x="5919" y="18599"/>
                    <a:pt x="6178" y="18765"/>
                    <a:pt x="6510" y="18795"/>
                  </a:cubicBezTo>
                  <a:cubicBezTo>
                    <a:pt x="6431" y="18855"/>
                    <a:pt x="6382" y="18929"/>
                    <a:pt x="6382" y="19010"/>
                  </a:cubicBezTo>
                  <a:lnTo>
                    <a:pt x="6382" y="19541"/>
                  </a:lnTo>
                  <a:cubicBezTo>
                    <a:pt x="6382" y="19736"/>
                    <a:pt x="6656" y="19894"/>
                    <a:pt x="6993" y="19894"/>
                  </a:cubicBezTo>
                  <a:lnTo>
                    <a:pt x="7186" y="19894"/>
                  </a:lnTo>
                  <a:lnTo>
                    <a:pt x="7186" y="20380"/>
                  </a:lnTo>
                  <a:cubicBezTo>
                    <a:pt x="7186" y="20568"/>
                    <a:pt x="7454" y="20721"/>
                    <a:pt x="7780" y="20721"/>
                  </a:cubicBezTo>
                  <a:lnTo>
                    <a:pt x="8816" y="20721"/>
                  </a:lnTo>
                  <a:cubicBezTo>
                    <a:pt x="8925" y="21215"/>
                    <a:pt x="9771" y="21600"/>
                    <a:pt x="10800" y="21600"/>
                  </a:cubicBezTo>
                  <a:cubicBezTo>
                    <a:pt x="11829" y="21600"/>
                    <a:pt x="12675" y="21215"/>
                    <a:pt x="12784" y="20721"/>
                  </a:cubicBezTo>
                  <a:lnTo>
                    <a:pt x="13820" y="20721"/>
                  </a:lnTo>
                  <a:cubicBezTo>
                    <a:pt x="14146" y="20721"/>
                    <a:pt x="14414" y="20568"/>
                    <a:pt x="14414" y="20380"/>
                  </a:cubicBezTo>
                  <a:lnTo>
                    <a:pt x="14414" y="19894"/>
                  </a:lnTo>
                  <a:lnTo>
                    <a:pt x="14607" y="19894"/>
                  </a:lnTo>
                  <a:cubicBezTo>
                    <a:pt x="14944" y="19894"/>
                    <a:pt x="15218" y="19736"/>
                    <a:pt x="15218" y="19541"/>
                  </a:cubicBezTo>
                  <a:lnTo>
                    <a:pt x="15218" y="19010"/>
                  </a:lnTo>
                  <a:cubicBezTo>
                    <a:pt x="15218" y="18929"/>
                    <a:pt x="15169" y="18855"/>
                    <a:pt x="15090" y="18795"/>
                  </a:cubicBezTo>
                  <a:cubicBezTo>
                    <a:pt x="15422" y="18765"/>
                    <a:pt x="15681" y="18599"/>
                    <a:pt x="15681" y="18399"/>
                  </a:cubicBezTo>
                  <a:lnTo>
                    <a:pt x="15681" y="17791"/>
                  </a:lnTo>
                  <a:cubicBezTo>
                    <a:pt x="15681" y="17758"/>
                    <a:pt x="15670" y="17727"/>
                    <a:pt x="15657" y="17697"/>
                  </a:cubicBezTo>
                  <a:lnTo>
                    <a:pt x="5943" y="17697"/>
                  </a:lnTo>
                  <a:close/>
                </a:path>
              </a:pathLst>
            </a:custGeom>
            <a:solidFill>
              <a:srgbClr val="FFFFFF"/>
            </a:solidFill>
            <a:ln w="508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700"/>
              </a:pPr>
              <a:endParaRPr sz="1850"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9" name="Google Shape;299;p14"/>
            <p:cNvCxnSpPr/>
            <p:nvPr/>
          </p:nvCxnSpPr>
          <p:spPr>
            <a:xfrm rot="10800000" flipH="1">
              <a:off x="817361" y="60812"/>
              <a:ext cx="90328" cy="193708"/>
            </a:xfrm>
            <a:prstGeom prst="straightConnector1">
              <a:avLst/>
            </a:prstGeom>
            <a:noFill/>
            <a:ln w="508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14"/>
            <p:cNvCxnSpPr/>
            <p:nvPr/>
          </p:nvCxnSpPr>
          <p:spPr>
            <a:xfrm rot="10800000">
              <a:off x="331561" y="60812"/>
              <a:ext cx="90328" cy="193708"/>
            </a:xfrm>
            <a:prstGeom prst="straightConnector1">
              <a:avLst/>
            </a:prstGeom>
            <a:noFill/>
            <a:ln w="508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14"/>
            <p:cNvCxnSpPr/>
            <p:nvPr/>
          </p:nvCxnSpPr>
          <p:spPr>
            <a:xfrm rot="10800000">
              <a:off x="96577" y="255434"/>
              <a:ext cx="175080" cy="122592"/>
            </a:xfrm>
            <a:prstGeom prst="straightConnector1">
              <a:avLst/>
            </a:prstGeom>
            <a:noFill/>
            <a:ln w="508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" name="Google Shape;302;p14"/>
            <p:cNvCxnSpPr/>
            <p:nvPr/>
          </p:nvCxnSpPr>
          <p:spPr>
            <a:xfrm rot="10800000" flipH="1">
              <a:off x="968644" y="255434"/>
              <a:ext cx="175080" cy="122592"/>
            </a:xfrm>
            <a:prstGeom prst="straightConnector1">
              <a:avLst/>
            </a:prstGeom>
            <a:noFill/>
            <a:ln w="508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3" name="Google Shape;303;p14"/>
            <p:cNvCxnSpPr/>
            <p:nvPr/>
          </p:nvCxnSpPr>
          <p:spPr>
            <a:xfrm>
              <a:off x="1025518" y="554748"/>
              <a:ext cx="213732" cy="1"/>
            </a:xfrm>
            <a:prstGeom prst="straightConnector1">
              <a:avLst/>
            </a:prstGeom>
            <a:noFill/>
            <a:ln w="508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" name="Google Shape;304;p14"/>
            <p:cNvCxnSpPr/>
            <p:nvPr/>
          </p:nvCxnSpPr>
          <p:spPr>
            <a:xfrm flipH="1">
              <a:off x="-1" y="554748"/>
              <a:ext cx="213733" cy="1"/>
            </a:xfrm>
            <a:prstGeom prst="straightConnector1">
              <a:avLst/>
            </a:prstGeom>
            <a:noFill/>
            <a:ln w="508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05" name="Google Shape;305;p14"/>
          <p:cNvSpPr txBox="1"/>
          <p:nvPr/>
        </p:nvSpPr>
        <p:spPr>
          <a:xfrm>
            <a:off x="1528589" y="5447690"/>
            <a:ext cx="3856584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2500" lnSpcReduction="10000"/>
          </a:bodyPr>
          <a:lstStyle/>
          <a:p>
            <a:pPr marL="0" lvl="1" algn="ctr" defTabSz="457200">
              <a:lnSpc>
                <a:spcPct val="110000"/>
              </a:lnSpc>
              <a:buClr>
                <a:srgbClr val="00386A"/>
              </a:buClr>
              <a:buSzPts val="3000"/>
            </a:pPr>
            <a:r>
              <a:rPr lang="en-US" sz="1500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Start with hypothesis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lvl="1" algn="ctr" defTabSz="457200">
              <a:lnSpc>
                <a:spcPct val="110000"/>
              </a:lnSpc>
              <a:spcBef>
                <a:spcPts val="200"/>
              </a:spcBef>
              <a:buClr>
                <a:srgbClr val="00386A"/>
              </a:buClr>
              <a:buSzPts val="3000"/>
            </a:pPr>
            <a:r>
              <a:rPr lang="en-US" sz="1500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Test against selected data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06" name="Google Shape;306;p14"/>
          <p:cNvGrpSpPr/>
          <p:nvPr/>
        </p:nvGrpSpPr>
        <p:grpSpPr>
          <a:xfrm>
            <a:off x="6636196" y="1217163"/>
            <a:ext cx="4309369" cy="4865116"/>
            <a:chOff x="0" y="0"/>
            <a:chExt cx="8618736" cy="9730228"/>
          </a:xfrm>
        </p:grpSpPr>
        <p:sp>
          <p:nvSpPr>
            <p:cNvPr id="307" name="Google Shape;307;p14"/>
            <p:cNvSpPr/>
            <p:nvPr/>
          </p:nvSpPr>
          <p:spPr>
            <a:xfrm>
              <a:off x="0" y="0"/>
              <a:ext cx="8618736" cy="9730228"/>
            </a:xfrm>
            <a:prstGeom prst="roundRect">
              <a:avLst>
                <a:gd name="adj" fmla="val 7424"/>
              </a:avLst>
            </a:prstGeom>
            <a:noFill/>
            <a:ln w="508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4"/>
            <p:cNvSpPr txBox="1"/>
            <p:nvPr/>
          </p:nvSpPr>
          <p:spPr>
            <a:xfrm>
              <a:off x="452784" y="23919"/>
              <a:ext cx="7713168" cy="14177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rmAutofit/>
            </a:bodyPr>
            <a:lstStyle/>
            <a:p>
              <a:pPr marL="0" lvl="1" algn="ctr" defTabSz="457200">
                <a:lnSpc>
                  <a:spcPct val="110000"/>
                </a:lnSpc>
                <a:buClr>
                  <a:srgbClr val="00386A"/>
                </a:buClr>
                <a:buSzPts val="4500"/>
              </a:pPr>
              <a:r>
                <a:rPr lang="en-US" sz="2250" u="sng" kern="0">
                  <a:solidFill>
                    <a:srgbClr val="00386A"/>
                  </a:solidFill>
                  <a:latin typeface="Arial"/>
                  <a:ea typeface="Arial"/>
                  <a:cs typeface="Arial"/>
                  <a:sym typeface="Arial"/>
                </a:rPr>
                <a:t>Big Data Analytics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4"/>
            <p:cNvSpPr txBox="1"/>
            <p:nvPr/>
          </p:nvSpPr>
          <p:spPr>
            <a:xfrm>
              <a:off x="452784" y="997941"/>
              <a:ext cx="7713168" cy="993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rmAutofit/>
            </a:bodyPr>
            <a:lstStyle/>
            <a:p>
              <a:pPr marL="0" lvl="1" algn="ctr" defTabSz="457200">
                <a:lnSpc>
                  <a:spcPct val="110000"/>
                </a:lnSpc>
                <a:buClr>
                  <a:srgbClr val="00386A"/>
                </a:buClr>
                <a:buSzPts val="3000"/>
              </a:pPr>
              <a:r>
                <a:rPr lang="en-US" sz="1500" kern="0">
                  <a:solidFill>
                    <a:srgbClr val="00386A"/>
                  </a:solidFill>
                  <a:latin typeface="Arial"/>
                  <a:ea typeface="Arial"/>
                  <a:cs typeface="Arial"/>
                  <a:sym typeface="Arial"/>
                </a:rPr>
                <a:t>Iterative &amp; Exploratory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4"/>
            <p:cNvSpPr/>
            <p:nvPr/>
          </p:nvSpPr>
          <p:spPr>
            <a:xfrm flipH="1">
              <a:off x="1266217" y="5942456"/>
              <a:ext cx="1788717" cy="9060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788" y="0"/>
                  </a:moveTo>
                  <a:lnTo>
                    <a:pt x="1296" y="8342"/>
                  </a:lnTo>
                  <a:lnTo>
                    <a:pt x="1296" y="7965"/>
                  </a:lnTo>
                  <a:cubicBezTo>
                    <a:pt x="1296" y="7822"/>
                    <a:pt x="1235" y="7702"/>
                    <a:pt x="1163" y="7702"/>
                  </a:cubicBezTo>
                  <a:lnTo>
                    <a:pt x="132" y="7702"/>
                  </a:lnTo>
                  <a:cubicBezTo>
                    <a:pt x="59" y="7702"/>
                    <a:pt x="0" y="7822"/>
                    <a:pt x="0" y="7965"/>
                  </a:cubicBezTo>
                  <a:lnTo>
                    <a:pt x="0" y="13572"/>
                  </a:lnTo>
                  <a:cubicBezTo>
                    <a:pt x="0" y="13715"/>
                    <a:pt x="59" y="13831"/>
                    <a:pt x="132" y="13831"/>
                  </a:cubicBezTo>
                  <a:lnTo>
                    <a:pt x="1163" y="13831"/>
                  </a:lnTo>
                  <a:cubicBezTo>
                    <a:pt x="1235" y="13831"/>
                    <a:pt x="1296" y="13715"/>
                    <a:pt x="1296" y="13572"/>
                  </a:cubicBezTo>
                  <a:lnTo>
                    <a:pt x="1296" y="13258"/>
                  </a:lnTo>
                  <a:lnTo>
                    <a:pt x="4868" y="14871"/>
                  </a:lnTo>
                  <a:cubicBezTo>
                    <a:pt x="4831" y="15727"/>
                    <a:pt x="4856" y="17088"/>
                    <a:pt x="5246" y="18369"/>
                  </a:cubicBezTo>
                  <a:cubicBezTo>
                    <a:pt x="5666" y="19743"/>
                    <a:pt x="6385" y="20665"/>
                    <a:pt x="7391" y="21110"/>
                  </a:cubicBezTo>
                  <a:cubicBezTo>
                    <a:pt x="7411" y="21118"/>
                    <a:pt x="7709" y="21237"/>
                    <a:pt x="8130" y="21237"/>
                  </a:cubicBezTo>
                  <a:cubicBezTo>
                    <a:pt x="8379" y="21237"/>
                    <a:pt x="8670" y="21198"/>
                    <a:pt x="8972" y="21067"/>
                  </a:cubicBezTo>
                  <a:cubicBezTo>
                    <a:pt x="9689" y="20757"/>
                    <a:pt x="10583" y="19899"/>
                    <a:pt x="10999" y="17636"/>
                  </a:cubicBezTo>
                  <a:lnTo>
                    <a:pt x="19788" y="21600"/>
                  </a:lnTo>
                  <a:cubicBezTo>
                    <a:pt x="19788" y="21600"/>
                    <a:pt x="21349" y="19032"/>
                    <a:pt x="21600" y="10803"/>
                  </a:cubicBezTo>
                  <a:lnTo>
                    <a:pt x="21360" y="10800"/>
                  </a:lnTo>
                  <a:lnTo>
                    <a:pt x="21600" y="10797"/>
                  </a:lnTo>
                  <a:cubicBezTo>
                    <a:pt x="21349" y="2568"/>
                    <a:pt x="19788" y="0"/>
                    <a:pt x="19788" y="0"/>
                  </a:cubicBezTo>
                  <a:close/>
                  <a:moveTo>
                    <a:pt x="5884" y="15327"/>
                  </a:moveTo>
                  <a:lnTo>
                    <a:pt x="9983" y="17176"/>
                  </a:lnTo>
                  <a:cubicBezTo>
                    <a:pt x="9401" y="19745"/>
                    <a:pt x="7796" y="19199"/>
                    <a:pt x="7607" y="19125"/>
                  </a:cubicBezTo>
                  <a:cubicBezTo>
                    <a:pt x="6898" y="18811"/>
                    <a:pt x="6403" y="18209"/>
                    <a:pt x="6132" y="17336"/>
                  </a:cubicBezTo>
                  <a:cubicBezTo>
                    <a:pt x="5918" y="16643"/>
                    <a:pt x="5877" y="15882"/>
                    <a:pt x="5884" y="15327"/>
                  </a:cubicBezTo>
                  <a:close/>
                </a:path>
              </a:pathLst>
            </a:custGeom>
            <a:solidFill>
              <a:srgbClr val="FFFFFF"/>
            </a:solidFill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4"/>
            <p:cNvSpPr txBox="1"/>
            <p:nvPr/>
          </p:nvSpPr>
          <p:spPr>
            <a:xfrm>
              <a:off x="46384" y="6662189"/>
              <a:ext cx="4226819" cy="14177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rmAutofit/>
            </a:bodyPr>
            <a:lstStyle/>
            <a:p>
              <a:pPr marL="0" lvl="1" algn="ctr" defTabSz="457200">
                <a:lnSpc>
                  <a:spcPct val="110000"/>
                </a:lnSpc>
                <a:buClr>
                  <a:srgbClr val="00386A"/>
                </a:buClr>
                <a:buSzPts val="3000"/>
              </a:pPr>
              <a:r>
                <a:rPr lang="en-US" sz="1500" kern="0">
                  <a:solidFill>
                    <a:srgbClr val="00386A"/>
                  </a:solidFill>
                  <a:latin typeface="Arial"/>
                  <a:ea typeface="Arial"/>
                  <a:cs typeface="Arial"/>
                  <a:sym typeface="Arial"/>
                </a:rPr>
                <a:t>Actionable Insight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4"/>
            <p:cNvSpPr txBox="1"/>
            <p:nvPr/>
          </p:nvSpPr>
          <p:spPr>
            <a:xfrm>
              <a:off x="4380358" y="6662189"/>
              <a:ext cx="4226819" cy="14177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rmAutofit/>
            </a:bodyPr>
            <a:lstStyle/>
            <a:p>
              <a:pPr marL="0" lvl="1" algn="ctr" defTabSz="457200">
                <a:lnSpc>
                  <a:spcPct val="110000"/>
                </a:lnSpc>
                <a:buClr>
                  <a:srgbClr val="00386A"/>
                </a:buClr>
                <a:buSzPts val="3000"/>
              </a:pPr>
              <a:r>
                <a:rPr lang="en-US" sz="1500" kern="0">
                  <a:solidFill>
                    <a:srgbClr val="00386A"/>
                  </a:solidFill>
                  <a:latin typeface="Arial"/>
                  <a:ea typeface="Arial"/>
                  <a:cs typeface="Arial"/>
                  <a:sym typeface="Arial"/>
                </a:rPr>
                <a:t>Correlation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4"/>
            <p:cNvSpPr txBox="1"/>
            <p:nvPr/>
          </p:nvSpPr>
          <p:spPr>
            <a:xfrm>
              <a:off x="46384" y="2374056"/>
              <a:ext cx="4226819" cy="993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rmAutofit/>
            </a:bodyPr>
            <a:lstStyle/>
            <a:p>
              <a:pPr marL="0" lvl="1" algn="ctr" defTabSz="457200">
                <a:lnSpc>
                  <a:spcPct val="110000"/>
                </a:lnSpc>
                <a:buClr>
                  <a:srgbClr val="00386A"/>
                </a:buClr>
                <a:buSzPts val="3000"/>
              </a:pPr>
              <a:r>
                <a:rPr lang="en-US" sz="1500" kern="0">
                  <a:solidFill>
                    <a:srgbClr val="00386A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4"/>
            <p:cNvSpPr txBox="1"/>
            <p:nvPr/>
          </p:nvSpPr>
          <p:spPr>
            <a:xfrm>
              <a:off x="4380358" y="2374056"/>
              <a:ext cx="4226819" cy="960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rmAutofit/>
            </a:bodyPr>
            <a:lstStyle/>
            <a:p>
              <a:pPr marL="0" lvl="1" algn="ctr" defTabSz="457200">
                <a:lnSpc>
                  <a:spcPct val="110000"/>
                </a:lnSpc>
                <a:buClr>
                  <a:srgbClr val="00386A"/>
                </a:buClr>
                <a:buSzPts val="3000"/>
              </a:pPr>
              <a:r>
                <a:rPr lang="en-US" sz="1500" kern="0">
                  <a:solidFill>
                    <a:srgbClr val="00386A"/>
                  </a:solidFill>
                  <a:latin typeface="Arial"/>
                  <a:ea typeface="Arial"/>
                  <a:cs typeface="Arial"/>
                  <a:sym typeface="Arial"/>
                </a:rPr>
                <a:t>Exploration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315" name="Google Shape;315;p14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65367" y="3336950"/>
              <a:ext cx="1788853" cy="1153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14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634648" y="5649416"/>
              <a:ext cx="1718240" cy="14921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Google Shape;317;p14"/>
            <p:cNvSpPr/>
            <p:nvPr/>
          </p:nvSpPr>
          <p:spPr>
            <a:xfrm rot="5400000">
              <a:off x="6176267" y="4779168"/>
              <a:ext cx="635001" cy="508001"/>
            </a:xfrm>
            <a:prstGeom prst="rightArrow">
              <a:avLst>
                <a:gd name="adj1" fmla="val 54688"/>
                <a:gd name="adj2" fmla="val 7525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3991867" y="3659620"/>
              <a:ext cx="635001" cy="508001"/>
            </a:xfrm>
            <a:prstGeom prst="rightArrow">
              <a:avLst>
                <a:gd name="adj1" fmla="val 54688"/>
                <a:gd name="adj2" fmla="val 5687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4"/>
            <p:cNvSpPr/>
            <p:nvPr/>
          </p:nvSpPr>
          <p:spPr>
            <a:xfrm flipH="1">
              <a:off x="3991867" y="6074096"/>
              <a:ext cx="635001" cy="508001"/>
            </a:xfrm>
            <a:prstGeom prst="rightArrow">
              <a:avLst>
                <a:gd name="adj1" fmla="val 54688"/>
                <a:gd name="adj2" fmla="val 7525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5974604" y="3254550"/>
              <a:ext cx="1038219" cy="11369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26" y="0"/>
                  </a:moveTo>
                  <a:lnTo>
                    <a:pt x="16276" y="1451"/>
                  </a:lnTo>
                  <a:lnTo>
                    <a:pt x="18550" y="4798"/>
                  </a:lnTo>
                  <a:lnTo>
                    <a:pt x="21600" y="3348"/>
                  </a:lnTo>
                  <a:lnTo>
                    <a:pt x="19326" y="0"/>
                  </a:lnTo>
                  <a:close/>
                  <a:moveTo>
                    <a:pt x="15925" y="2086"/>
                  </a:moveTo>
                  <a:lnTo>
                    <a:pt x="2336" y="8535"/>
                  </a:lnTo>
                  <a:lnTo>
                    <a:pt x="2887" y="9345"/>
                  </a:lnTo>
                  <a:lnTo>
                    <a:pt x="1596" y="9345"/>
                  </a:lnTo>
                  <a:lnTo>
                    <a:pt x="1001" y="8453"/>
                  </a:lnTo>
                  <a:lnTo>
                    <a:pt x="0" y="8929"/>
                  </a:lnTo>
                  <a:lnTo>
                    <a:pt x="978" y="10383"/>
                  </a:lnTo>
                  <a:lnTo>
                    <a:pt x="3593" y="10383"/>
                  </a:lnTo>
                  <a:lnTo>
                    <a:pt x="4111" y="11144"/>
                  </a:lnTo>
                  <a:lnTo>
                    <a:pt x="9812" y="8436"/>
                  </a:lnTo>
                  <a:lnTo>
                    <a:pt x="9812" y="10059"/>
                  </a:lnTo>
                  <a:lnTo>
                    <a:pt x="13335" y="10059"/>
                  </a:lnTo>
                  <a:lnTo>
                    <a:pt x="13335" y="6762"/>
                  </a:lnTo>
                  <a:lnTo>
                    <a:pt x="17700" y="4696"/>
                  </a:lnTo>
                  <a:lnTo>
                    <a:pt x="15925" y="2086"/>
                  </a:lnTo>
                  <a:close/>
                  <a:moveTo>
                    <a:pt x="7753" y="10636"/>
                  </a:moveTo>
                  <a:lnTo>
                    <a:pt x="7753" y="11932"/>
                  </a:lnTo>
                  <a:lnTo>
                    <a:pt x="8695" y="11932"/>
                  </a:lnTo>
                  <a:lnTo>
                    <a:pt x="3938" y="21600"/>
                  </a:lnTo>
                  <a:lnTo>
                    <a:pt x="4852" y="21600"/>
                  </a:lnTo>
                  <a:lnTo>
                    <a:pt x="10589" y="11932"/>
                  </a:lnTo>
                  <a:lnTo>
                    <a:pt x="10591" y="11932"/>
                  </a:lnTo>
                  <a:lnTo>
                    <a:pt x="10997" y="21600"/>
                  </a:lnTo>
                  <a:lnTo>
                    <a:pt x="11911" y="21600"/>
                  </a:lnTo>
                  <a:lnTo>
                    <a:pt x="12483" y="11983"/>
                  </a:lnTo>
                  <a:lnTo>
                    <a:pt x="18189" y="21600"/>
                  </a:lnTo>
                  <a:lnTo>
                    <a:pt x="19105" y="21600"/>
                  </a:lnTo>
                  <a:lnTo>
                    <a:pt x="14348" y="11932"/>
                  </a:lnTo>
                  <a:lnTo>
                    <a:pt x="15183" y="11932"/>
                  </a:lnTo>
                  <a:lnTo>
                    <a:pt x="15183" y="10636"/>
                  </a:lnTo>
                  <a:lnTo>
                    <a:pt x="7753" y="10636"/>
                  </a:lnTo>
                  <a:close/>
                </a:path>
              </a:pathLst>
            </a:custGeom>
            <a:solidFill>
              <a:srgbClr val="FFFFFF"/>
            </a:solidFill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4"/>
            <p:cNvSpPr txBox="1"/>
            <p:nvPr/>
          </p:nvSpPr>
          <p:spPr>
            <a:xfrm>
              <a:off x="452784" y="8461053"/>
              <a:ext cx="7713168" cy="960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rmAutofit fontScale="92500" lnSpcReduction="10000"/>
            </a:bodyPr>
            <a:lstStyle/>
            <a:p>
              <a:pPr marL="0" lvl="1" algn="ctr" defTabSz="457200">
                <a:lnSpc>
                  <a:spcPct val="110000"/>
                </a:lnSpc>
                <a:buClr>
                  <a:srgbClr val="00386A"/>
                </a:buClr>
                <a:buSzPts val="3000"/>
              </a:pPr>
              <a:r>
                <a:rPr lang="en-US" sz="1500" kern="0">
                  <a:solidFill>
                    <a:srgbClr val="00386A"/>
                  </a:solidFill>
                  <a:latin typeface="Arial"/>
                  <a:ea typeface="Arial"/>
                  <a:cs typeface="Arial"/>
                  <a:sym typeface="Arial"/>
                </a:rPr>
                <a:t>Data leads the way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0" lvl="1" algn="ctr" defTabSz="457200">
                <a:lnSpc>
                  <a:spcPct val="110000"/>
                </a:lnSpc>
                <a:spcBef>
                  <a:spcPts val="200"/>
                </a:spcBef>
                <a:buClr>
                  <a:srgbClr val="00386A"/>
                </a:buClr>
                <a:buSzPts val="3000"/>
              </a:pPr>
              <a:r>
                <a:rPr lang="en-US" sz="1500" kern="0">
                  <a:solidFill>
                    <a:srgbClr val="00386A"/>
                  </a:solidFill>
                  <a:latin typeface="Arial"/>
                  <a:ea typeface="Arial"/>
                  <a:cs typeface="Arial"/>
                  <a:sym typeface="Arial"/>
                </a:rPr>
                <a:t>Explore </a:t>
              </a:r>
              <a:r>
                <a:rPr lang="en-US" sz="1500" i="1" kern="0">
                  <a:solidFill>
                    <a:srgbClr val="00386A"/>
                  </a:solidFill>
                  <a:latin typeface="Arial"/>
                  <a:ea typeface="Arial"/>
                  <a:cs typeface="Arial"/>
                  <a:sym typeface="Arial"/>
                </a:rPr>
                <a:t>all</a:t>
              </a:r>
              <a:r>
                <a:rPr lang="en-US" sz="1500" kern="0">
                  <a:solidFill>
                    <a:srgbClr val="00386A"/>
                  </a:solidFill>
                  <a:latin typeface="Arial"/>
                  <a:ea typeface="Arial"/>
                  <a:cs typeface="Arial"/>
                  <a:sym typeface="Arial"/>
                </a:rPr>
                <a:t> data, identify correlations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Big Data Requires a Broad Skillset</a:t>
            </a:r>
            <a:endParaRPr/>
          </a:p>
        </p:txBody>
      </p:sp>
      <p:sp>
        <p:nvSpPr>
          <p:cNvPr id="327" name="Google Shape;327;p15"/>
          <p:cNvSpPr txBox="1"/>
          <p:nvPr/>
        </p:nvSpPr>
        <p:spPr>
          <a:xfrm>
            <a:off x="1026939" y="1949540"/>
            <a:ext cx="8121254" cy="70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defTabSz="457200">
              <a:lnSpc>
                <a:spcPct val="110000"/>
              </a:lnSpc>
              <a:buClr>
                <a:srgbClr val="00386A"/>
              </a:buClr>
              <a:buSzPts val="3800"/>
            </a:pPr>
            <a:r>
              <a:rPr lang="en-US" sz="1900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Tool Developers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lvl="1" defTabSz="457200">
              <a:lnSpc>
                <a:spcPct val="110000"/>
              </a:lnSpc>
              <a:spcBef>
                <a:spcPts val="500"/>
              </a:spcBef>
              <a:buClr>
                <a:srgbClr val="00386A"/>
              </a:buClr>
              <a:buSzPts val="3800"/>
            </a:pPr>
            <a:r>
              <a:rPr lang="en-US" sz="1900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Data Experts: Data architects, governance, policy 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8" name="Google Shape;328;p15"/>
          <p:cNvSpPr/>
          <p:nvPr/>
        </p:nvSpPr>
        <p:spPr>
          <a:xfrm>
            <a:off x="832296" y="1609818"/>
            <a:ext cx="9644262" cy="1200619"/>
          </a:xfrm>
          <a:prstGeom prst="roundRect">
            <a:avLst>
              <a:gd name="adj" fmla="val 7989"/>
            </a:avLst>
          </a:prstGeom>
          <a:noFill/>
          <a:ln w="508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004785"/>
              </a:buClr>
              <a:buSzPts val="3600"/>
            </a:pPr>
            <a:endParaRPr kern="0">
              <a:solidFill>
                <a:srgbClr val="00478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5"/>
          <p:cNvSpPr/>
          <p:nvPr/>
        </p:nvSpPr>
        <p:spPr>
          <a:xfrm>
            <a:off x="1286718" y="1309734"/>
            <a:ext cx="3129410" cy="471469"/>
          </a:xfrm>
          <a:prstGeom prst="roundRect">
            <a:avLst>
              <a:gd name="adj" fmla="val 7989"/>
            </a:avLst>
          </a:prstGeom>
          <a:solidFill>
            <a:srgbClr val="00386A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004785"/>
              </a:buClr>
              <a:buSzPts val="3600"/>
            </a:pPr>
            <a:endParaRPr kern="0">
              <a:solidFill>
                <a:srgbClr val="00478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5"/>
          <p:cNvSpPr txBox="1"/>
          <p:nvPr/>
        </p:nvSpPr>
        <p:spPr>
          <a:xfrm>
            <a:off x="1202085" y="1191023"/>
            <a:ext cx="3129410" cy="70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FFFFFF"/>
              </a:buClr>
              <a:buSzPts val="4200"/>
            </a:pPr>
            <a:r>
              <a:rPr lang="en-US" sz="21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 the data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1" name="Google Shape;331;p15"/>
          <p:cNvSpPr txBox="1"/>
          <p:nvPr/>
        </p:nvSpPr>
        <p:spPr>
          <a:xfrm>
            <a:off x="1026939" y="3644512"/>
            <a:ext cx="8121254" cy="70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defTabSz="457200">
              <a:lnSpc>
                <a:spcPct val="110000"/>
              </a:lnSpc>
              <a:buClr>
                <a:srgbClr val="026CB5"/>
              </a:buClr>
              <a:buSzPts val="3800"/>
            </a:pPr>
            <a:r>
              <a:rPr lang="en-US" sz="1900" kern="0">
                <a:solidFill>
                  <a:srgbClr val="026CB5"/>
                </a:solidFill>
                <a:latin typeface="Arial"/>
                <a:ea typeface="Arial"/>
                <a:cs typeface="Arial"/>
                <a:sym typeface="Arial"/>
              </a:rPr>
              <a:t>Data Science:</a:t>
            </a:r>
            <a:r>
              <a:rPr lang="en-US" sz="1900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 Statistics, computer science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lvl="1" defTabSz="457200">
              <a:lnSpc>
                <a:spcPct val="110000"/>
              </a:lnSpc>
              <a:spcBef>
                <a:spcPts val="500"/>
              </a:spcBef>
              <a:buClr>
                <a:srgbClr val="026CB5"/>
              </a:buClr>
              <a:buSzPts val="3800"/>
            </a:pPr>
            <a:r>
              <a:rPr lang="en-US" sz="1900" kern="0">
                <a:solidFill>
                  <a:srgbClr val="026CB5"/>
                </a:solidFill>
                <a:latin typeface="Arial"/>
                <a:ea typeface="Arial"/>
                <a:cs typeface="Arial"/>
                <a:sym typeface="Arial"/>
              </a:rPr>
              <a:t>Visualization Expertise:</a:t>
            </a:r>
            <a:r>
              <a:rPr lang="en-US" sz="1900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 Interpret data, graph them in meaningful ways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32" name="Google Shape;332;p15"/>
          <p:cNvGrpSpPr/>
          <p:nvPr/>
        </p:nvGrpSpPr>
        <p:grpSpPr>
          <a:xfrm>
            <a:off x="832296" y="2826768"/>
            <a:ext cx="9644262" cy="1619414"/>
            <a:chOff x="0" y="0"/>
            <a:chExt cx="19288522" cy="3238827"/>
          </a:xfrm>
        </p:grpSpPr>
        <p:sp>
          <p:nvSpPr>
            <p:cNvPr id="333" name="Google Shape;333;p15"/>
            <p:cNvSpPr/>
            <p:nvPr/>
          </p:nvSpPr>
          <p:spPr>
            <a:xfrm>
              <a:off x="0" y="837589"/>
              <a:ext cx="19288522" cy="2401238"/>
            </a:xfrm>
            <a:prstGeom prst="roundRect">
              <a:avLst>
                <a:gd name="adj" fmla="val 7989"/>
              </a:avLst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908843" y="237422"/>
              <a:ext cx="6258819" cy="942937"/>
            </a:xfrm>
            <a:prstGeom prst="roundRect">
              <a:avLst>
                <a:gd name="adj" fmla="val 798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5"/>
            <p:cNvSpPr txBox="1"/>
            <p:nvPr/>
          </p:nvSpPr>
          <p:spPr>
            <a:xfrm>
              <a:off x="1115367" y="0"/>
              <a:ext cx="5845771" cy="14177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rmAutofit/>
            </a:bodyPr>
            <a:lstStyle/>
            <a:p>
              <a:pPr marL="0" lvl="1" algn="ctr" defTabSz="457200">
                <a:lnSpc>
                  <a:spcPct val="110000"/>
                </a:lnSpc>
                <a:buClr>
                  <a:srgbClr val="FFFFFF"/>
                </a:buClr>
                <a:buSzPts val="4200"/>
              </a:pPr>
              <a:r>
                <a:rPr lang="en-US" sz="21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Understand the data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36" name="Google Shape;336;p15"/>
          <p:cNvSpPr txBox="1"/>
          <p:nvPr/>
        </p:nvSpPr>
        <p:spPr>
          <a:xfrm>
            <a:off x="938039" y="5339484"/>
            <a:ext cx="9254977" cy="70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defTabSz="457200">
              <a:lnSpc>
                <a:spcPct val="110000"/>
              </a:lnSpc>
              <a:buClr>
                <a:srgbClr val="A90533"/>
              </a:buClr>
              <a:buSzPts val="3572"/>
            </a:pPr>
            <a:r>
              <a:rPr lang="en-US" sz="1786" kern="0">
                <a:solidFill>
                  <a:srgbClr val="A90533"/>
                </a:solidFill>
                <a:latin typeface="Arial"/>
                <a:ea typeface="Arial"/>
                <a:cs typeface="Arial"/>
                <a:sym typeface="Arial"/>
              </a:rPr>
              <a:t>Decision Making - Exec. &amp; Management:</a:t>
            </a:r>
            <a:r>
              <a:rPr lang="en-US" sz="1786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 Apply data to solve business issues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lvl="1" defTabSz="457200">
              <a:lnSpc>
                <a:spcPct val="110000"/>
              </a:lnSpc>
              <a:spcBef>
                <a:spcPts val="450"/>
              </a:spcBef>
              <a:buClr>
                <a:srgbClr val="A90533"/>
              </a:buClr>
              <a:buSzPts val="3572"/>
            </a:pPr>
            <a:r>
              <a:rPr lang="en-US" sz="1786" kern="0">
                <a:solidFill>
                  <a:srgbClr val="A90533"/>
                </a:solidFill>
                <a:latin typeface="Arial"/>
                <a:ea typeface="Arial"/>
                <a:cs typeface="Arial"/>
                <a:sym typeface="Arial"/>
              </a:rPr>
              <a:t>Industry Vertical Domain Expertise:</a:t>
            </a:r>
            <a:r>
              <a:rPr lang="en-US" sz="1786" kern="0">
                <a:solidFill>
                  <a:srgbClr val="00386A"/>
                </a:solidFill>
                <a:latin typeface="Arial"/>
                <a:ea typeface="Arial"/>
                <a:cs typeface="Arial"/>
                <a:sym typeface="Arial"/>
              </a:rPr>
              <a:t> Identify relevant business issues, ask the right questions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37" name="Google Shape;337;p15"/>
          <p:cNvGrpSpPr/>
          <p:nvPr/>
        </p:nvGrpSpPr>
        <p:grpSpPr>
          <a:xfrm>
            <a:off x="743396" y="4580967"/>
            <a:ext cx="9644262" cy="1619415"/>
            <a:chOff x="0" y="0"/>
            <a:chExt cx="19288522" cy="3238827"/>
          </a:xfrm>
        </p:grpSpPr>
        <p:sp>
          <p:nvSpPr>
            <p:cNvPr id="338" name="Google Shape;338;p15"/>
            <p:cNvSpPr/>
            <p:nvPr/>
          </p:nvSpPr>
          <p:spPr>
            <a:xfrm>
              <a:off x="0" y="837589"/>
              <a:ext cx="19288522" cy="2401238"/>
            </a:xfrm>
            <a:prstGeom prst="roundRect">
              <a:avLst>
                <a:gd name="adj" fmla="val 7989"/>
              </a:avLst>
            </a:prstGeom>
            <a:noFill/>
            <a:ln w="508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908843" y="237422"/>
              <a:ext cx="6275885" cy="942938"/>
            </a:xfrm>
            <a:prstGeom prst="roundRect">
              <a:avLst>
                <a:gd name="adj" fmla="val 798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5"/>
            <p:cNvSpPr txBox="1"/>
            <p:nvPr/>
          </p:nvSpPr>
          <p:spPr>
            <a:xfrm>
              <a:off x="1224706" y="0"/>
              <a:ext cx="5644159" cy="14177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rmAutofit/>
            </a:bodyPr>
            <a:lstStyle/>
            <a:p>
              <a:pPr marL="0" lvl="1" algn="ctr" defTabSz="457200">
                <a:lnSpc>
                  <a:spcPct val="110000"/>
                </a:lnSpc>
                <a:buClr>
                  <a:srgbClr val="FFFFFF"/>
                </a:buClr>
                <a:buSzPts val="4200"/>
              </a:pPr>
              <a:r>
                <a:rPr lang="en-US" sz="21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Act on the data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Choosing a Big Data Tool</a:t>
            </a:r>
            <a:endParaRPr/>
          </a:p>
        </p:txBody>
      </p:sp>
      <p:sp>
        <p:nvSpPr>
          <p:cNvPr id="346" name="Google Shape;346;p16"/>
          <p:cNvSpPr txBox="1"/>
          <p:nvPr/>
        </p:nvSpPr>
        <p:spPr>
          <a:xfrm>
            <a:off x="1528589" y="2588023"/>
            <a:ext cx="3856584" cy="70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004785"/>
              </a:buClr>
              <a:buSzPts val="4500"/>
            </a:pPr>
            <a:r>
              <a:rPr lang="en-US" sz="225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Data Management Tools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7" name="Google Shape;347;p16"/>
          <p:cNvSpPr/>
          <p:nvPr/>
        </p:nvSpPr>
        <p:spPr>
          <a:xfrm>
            <a:off x="1302196" y="2425205"/>
            <a:ext cx="4309369" cy="3681732"/>
          </a:xfrm>
          <a:prstGeom prst="roundRect">
            <a:avLst>
              <a:gd name="adj" fmla="val 8689"/>
            </a:avLst>
          </a:pr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004785"/>
              </a:buClr>
              <a:buSzPts val="3600"/>
            </a:pPr>
            <a:endParaRPr kern="0">
              <a:solidFill>
                <a:srgbClr val="00478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6"/>
          <p:cNvSpPr/>
          <p:nvPr/>
        </p:nvSpPr>
        <p:spPr>
          <a:xfrm>
            <a:off x="6636196" y="2400545"/>
            <a:ext cx="4309369" cy="3681733"/>
          </a:xfrm>
          <a:prstGeom prst="roundRect">
            <a:avLst>
              <a:gd name="adj" fmla="val 8689"/>
            </a:avLst>
          </a:prstGeom>
          <a:noFill/>
          <a:ln w="7620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026CB5"/>
              </a:buClr>
              <a:buSzPts val="3600"/>
            </a:pPr>
            <a:endParaRPr kern="0">
              <a:solidFill>
                <a:srgbClr val="026C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6"/>
          <p:cNvSpPr txBox="1"/>
          <p:nvPr/>
        </p:nvSpPr>
        <p:spPr>
          <a:xfrm>
            <a:off x="6862589" y="2588023"/>
            <a:ext cx="3856584" cy="70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026CB5"/>
              </a:buClr>
              <a:buSzPts val="4500"/>
            </a:pPr>
            <a:r>
              <a:rPr lang="en-US" sz="2250" kern="0">
                <a:solidFill>
                  <a:srgbClr val="026CB5"/>
                </a:solidFill>
                <a:latin typeface="Arial"/>
                <a:ea typeface="Arial"/>
                <a:cs typeface="Arial"/>
                <a:sym typeface="Arial"/>
              </a:rPr>
              <a:t>Data Analysis Tools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0" name="Google Shape;350;p16"/>
          <p:cNvSpPr/>
          <p:nvPr/>
        </p:nvSpPr>
        <p:spPr>
          <a:xfrm>
            <a:off x="1892176" y="3824334"/>
            <a:ext cx="3129410" cy="471469"/>
          </a:xfrm>
          <a:prstGeom prst="roundRect">
            <a:avLst>
              <a:gd name="adj" fmla="val 7989"/>
            </a:avLst>
          </a:prstGeom>
          <a:solidFill>
            <a:srgbClr val="00386A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004785"/>
              </a:buClr>
              <a:buSzPts val="3600"/>
            </a:pPr>
            <a:endParaRPr kern="0">
              <a:solidFill>
                <a:srgbClr val="00478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6"/>
          <p:cNvSpPr txBox="1"/>
          <p:nvPr/>
        </p:nvSpPr>
        <p:spPr>
          <a:xfrm>
            <a:off x="2085280" y="3705623"/>
            <a:ext cx="2743201" cy="70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FFFFFF"/>
              </a:buClr>
              <a:buSzPts val="3800"/>
            </a:pPr>
            <a:r>
              <a:rPr lang="en-US" sz="19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Warehouses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2" name="Google Shape;352;p16"/>
          <p:cNvSpPr/>
          <p:nvPr/>
        </p:nvSpPr>
        <p:spPr>
          <a:xfrm>
            <a:off x="1892176" y="4446634"/>
            <a:ext cx="3129410" cy="471469"/>
          </a:xfrm>
          <a:prstGeom prst="roundRect">
            <a:avLst>
              <a:gd name="adj" fmla="val 7989"/>
            </a:avLst>
          </a:prstGeom>
          <a:solidFill>
            <a:srgbClr val="00386A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004785"/>
              </a:buClr>
              <a:buSzPts val="3600"/>
            </a:pPr>
            <a:endParaRPr kern="0">
              <a:solidFill>
                <a:srgbClr val="00478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6"/>
          <p:cNvSpPr txBox="1"/>
          <p:nvPr/>
        </p:nvSpPr>
        <p:spPr>
          <a:xfrm>
            <a:off x="2085280" y="4327923"/>
            <a:ext cx="2743201" cy="70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FFFFFF"/>
              </a:buClr>
              <a:buSzPts val="3800"/>
            </a:pPr>
            <a:r>
              <a:rPr lang="en-US" sz="19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Hadoop &amp; Spark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4" name="Google Shape;354;p16"/>
          <p:cNvSpPr/>
          <p:nvPr/>
        </p:nvSpPr>
        <p:spPr>
          <a:xfrm>
            <a:off x="7226176" y="3824334"/>
            <a:ext cx="3129410" cy="471469"/>
          </a:xfrm>
          <a:prstGeom prst="roundRect">
            <a:avLst>
              <a:gd name="adj" fmla="val 798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6"/>
          <p:cNvSpPr/>
          <p:nvPr/>
        </p:nvSpPr>
        <p:spPr>
          <a:xfrm>
            <a:off x="7226176" y="4446634"/>
            <a:ext cx="3129410" cy="471469"/>
          </a:xfrm>
          <a:prstGeom prst="roundRect">
            <a:avLst>
              <a:gd name="adj" fmla="val 798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6"/>
          <p:cNvSpPr/>
          <p:nvPr/>
        </p:nvSpPr>
        <p:spPr>
          <a:xfrm>
            <a:off x="7226176" y="5259434"/>
            <a:ext cx="3129410" cy="471469"/>
          </a:xfrm>
          <a:prstGeom prst="roundRect">
            <a:avLst>
              <a:gd name="adj" fmla="val 798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6"/>
          <p:cNvSpPr txBox="1"/>
          <p:nvPr/>
        </p:nvSpPr>
        <p:spPr>
          <a:xfrm>
            <a:off x="7419280" y="3705623"/>
            <a:ext cx="2743201" cy="70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FFFFFF"/>
              </a:buClr>
              <a:buSzPts val="3800"/>
            </a:pPr>
            <a:r>
              <a:rPr lang="en-US" sz="19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8" name="Google Shape;358;p16"/>
          <p:cNvSpPr txBox="1"/>
          <p:nvPr/>
        </p:nvSpPr>
        <p:spPr>
          <a:xfrm>
            <a:off x="7419280" y="4319447"/>
            <a:ext cx="2743201" cy="70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FFFFFF"/>
              </a:buClr>
              <a:buSzPts val="3800"/>
            </a:pPr>
            <a:r>
              <a:rPr lang="en-US" sz="19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Association Rule Mining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9" name="Google Shape;359;p16"/>
          <p:cNvSpPr txBox="1"/>
          <p:nvPr/>
        </p:nvSpPr>
        <p:spPr>
          <a:xfrm>
            <a:off x="7419280" y="5140723"/>
            <a:ext cx="2743201" cy="70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FFFFFF"/>
              </a:buClr>
              <a:buSzPts val="3800"/>
            </a:pPr>
            <a:r>
              <a:rPr lang="en-US" sz="19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0" name="Google Shape;360;p16"/>
          <p:cNvSpPr/>
          <p:nvPr/>
        </p:nvSpPr>
        <p:spPr>
          <a:xfrm>
            <a:off x="7020471" y="3602147"/>
            <a:ext cx="3540820" cy="1511350"/>
          </a:xfrm>
          <a:prstGeom prst="rect">
            <a:avLst/>
          </a:prstGeom>
          <a:noFill/>
          <a:ln w="63500" cap="rnd" cmpd="sng">
            <a:solidFill>
              <a:srgbClr val="4090C7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6"/>
          <p:cNvSpPr txBox="1"/>
          <p:nvPr/>
        </p:nvSpPr>
        <p:spPr>
          <a:xfrm>
            <a:off x="8084220" y="3339608"/>
            <a:ext cx="1413322" cy="4801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026CB5"/>
              </a:buClr>
              <a:buSzPts val="3200"/>
            </a:pPr>
            <a:r>
              <a:rPr lang="en-US" sz="1600" kern="0">
                <a:solidFill>
                  <a:srgbClr val="026CB5"/>
                </a:solidFill>
                <a:latin typeface="Arial"/>
                <a:ea typeface="Arial"/>
                <a:cs typeface="Arial"/>
                <a:sym typeface="Arial"/>
              </a:rPr>
              <a:t>“Data Mining”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2" name="Google Shape;362;p16"/>
          <p:cNvSpPr txBox="1">
            <a:spLocks noGrp="1"/>
          </p:cNvSpPr>
          <p:nvPr>
            <p:ph type="body" idx="1"/>
          </p:nvPr>
        </p:nvSpPr>
        <p:spPr>
          <a:xfrm>
            <a:off x="838200" y="1310108"/>
            <a:ext cx="10515600" cy="123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0737" lvl="1" indent="-280737">
              <a:lnSpc>
                <a:spcPct val="110000"/>
              </a:lnSpc>
              <a:spcBef>
                <a:spcPts val="0"/>
              </a:spcBef>
              <a:buSzPts val="4800"/>
              <a:buFont typeface="Arial"/>
              <a:buChar char="•"/>
            </a:pPr>
            <a:r>
              <a:rPr lang="en-US" sz="2400"/>
              <a:t>Two broad categories of big data tools to choose from, depending on whether you are trying to manage the data or analyze it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7"/>
          <p:cNvSpPr txBox="1">
            <a:spLocks noGrp="1"/>
          </p:cNvSpPr>
          <p:nvPr>
            <p:ph type="body" idx="1"/>
          </p:nvPr>
        </p:nvSpPr>
        <p:spPr>
          <a:xfrm>
            <a:off x="575672" y="4620097"/>
            <a:ext cx="10216295" cy="658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Data Management Tools</a:t>
            </a:r>
            <a:endParaRPr/>
          </a:p>
        </p:txBody>
      </p:sp>
      <p:sp>
        <p:nvSpPr>
          <p:cNvPr id="1014" name="Google Shape;1014;p87"/>
          <p:cNvSpPr txBox="1">
            <a:spLocks noGrp="1"/>
          </p:cNvSpPr>
          <p:nvPr>
            <p:ph type="title"/>
          </p:nvPr>
        </p:nvSpPr>
        <p:spPr>
          <a:xfrm>
            <a:off x="575671" y="3416922"/>
            <a:ext cx="10848951" cy="105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r>
              <a:rPr lang="en-US"/>
              <a:t>AI Fundamentals for Non-Data Scientists</a:t>
            </a:r>
            <a:endParaRPr/>
          </a:p>
        </p:txBody>
      </p:sp>
      <p:sp>
        <p:nvSpPr>
          <p:cNvPr id="1015" name="Google Shape;1015;p87"/>
          <p:cNvSpPr/>
          <p:nvPr/>
        </p:nvSpPr>
        <p:spPr>
          <a:xfrm>
            <a:off x="575672" y="5426029"/>
            <a:ext cx="11143888" cy="77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defTabSz="457200">
              <a:lnSpc>
                <a:spcPct val="113000"/>
              </a:lnSpc>
              <a:buClr>
                <a:srgbClr val="06AAFC"/>
              </a:buClr>
              <a:buSzPts val="4400"/>
            </a:pPr>
            <a:r>
              <a:rPr lang="en-US" sz="2200" kern="0">
                <a:solidFill>
                  <a:srgbClr val="06AAFC"/>
                </a:solidFill>
                <a:latin typeface="Garamond"/>
                <a:ea typeface="Garamond"/>
                <a:cs typeface="Garamond"/>
                <a:sym typeface="Garamond"/>
              </a:rPr>
              <a:t>Kartik Hosanagar, Professor of Operations, Information and Decisions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What is a Data Warehouse?</a:t>
            </a:r>
            <a:endParaRPr/>
          </a:p>
        </p:txBody>
      </p:sp>
      <p:sp>
        <p:nvSpPr>
          <p:cNvPr id="1021" name="Google Shape;1021;p88"/>
          <p:cNvSpPr txBox="1">
            <a:spLocks noGrp="1"/>
          </p:cNvSpPr>
          <p:nvPr>
            <p:ph type="body" idx="1"/>
          </p:nvPr>
        </p:nvSpPr>
        <p:spPr>
          <a:xfrm>
            <a:off x="838200" y="1303849"/>
            <a:ext cx="10515600" cy="477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40632" lvl="1" indent="-240632">
              <a:lnSpc>
                <a:spcPct val="110000"/>
              </a:lnSpc>
              <a:spcBef>
                <a:spcPts val="0"/>
              </a:spcBef>
              <a:buSzPts val="4800"/>
              <a:buFont typeface="Arial"/>
              <a:buChar char="•"/>
            </a:pPr>
            <a:r>
              <a:rPr lang="en-US" sz="2400"/>
              <a:t>Database</a:t>
            </a:r>
            <a:endParaRPr/>
          </a:p>
          <a:p>
            <a:pPr marL="621632" lvl="2" indent="-240631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A structured collection of </a:t>
            </a:r>
            <a:r>
              <a:rPr lang="en-US">
                <a:solidFill>
                  <a:srgbClr val="1B4681"/>
                </a:solidFill>
              </a:rPr>
              <a:t>data</a:t>
            </a:r>
            <a:endParaRPr/>
          </a:p>
          <a:p>
            <a:pPr marL="621632" lvl="2" indent="-240631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Example: an Excel spreadsheet</a:t>
            </a:r>
            <a:endParaRPr/>
          </a:p>
          <a:p>
            <a:pPr marL="240632" lvl="1" indent="-240632">
              <a:lnSpc>
                <a:spcPct val="110000"/>
              </a:lnSpc>
              <a:spcBef>
                <a:spcPts val="1500"/>
              </a:spcBef>
              <a:buSzPts val="4800"/>
              <a:buFont typeface="Arial"/>
              <a:buChar char="•"/>
            </a:pPr>
            <a:r>
              <a:rPr lang="en-US" sz="2400"/>
              <a:t>Database Management System (DBMS)</a:t>
            </a:r>
            <a:endParaRPr/>
          </a:p>
          <a:p>
            <a:pPr marL="621632" lvl="2" indent="-240631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Allow users to access and manage the database</a:t>
            </a:r>
            <a:endParaRPr/>
          </a:p>
          <a:p>
            <a:pPr marL="621632" lvl="2" indent="-240631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Example: Excel, Microsoft, Oracle, MongoDB</a:t>
            </a:r>
            <a:endParaRPr/>
          </a:p>
          <a:p>
            <a:pPr marL="621632" lvl="2" indent="-240631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Often referred to as a database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What is a Data Warehouse?</a:t>
            </a:r>
            <a:endParaRPr/>
          </a:p>
        </p:txBody>
      </p:sp>
      <p:sp>
        <p:nvSpPr>
          <p:cNvPr id="1027" name="Google Shape;1027;p89"/>
          <p:cNvSpPr txBox="1">
            <a:spLocks noGrp="1"/>
          </p:cNvSpPr>
          <p:nvPr>
            <p:ph type="body" idx="1"/>
          </p:nvPr>
        </p:nvSpPr>
        <p:spPr>
          <a:xfrm>
            <a:off x="838200" y="1303849"/>
            <a:ext cx="10515600" cy="477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40632" lvl="1" indent="-240632">
              <a:lnSpc>
                <a:spcPct val="110000"/>
              </a:lnSpc>
              <a:spcBef>
                <a:spcPts val="0"/>
              </a:spcBef>
              <a:buSzPts val="4800"/>
              <a:buFont typeface="Arial"/>
              <a:buChar char="•"/>
            </a:pPr>
            <a:r>
              <a:rPr lang="en-US" sz="2400"/>
              <a:t>Data warehouse</a:t>
            </a:r>
            <a:endParaRPr/>
          </a:p>
          <a:p>
            <a:pPr marL="621632" lvl="2" indent="-240631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A particular kind of DBMS</a:t>
            </a:r>
            <a:endParaRPr/>
          </a:p>
          <a:p>
            <a:pPr marL="621632" lvl="2" indent="-240631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Specialized in the type of data it stores - historic data from many sources</a:t>
            </a:r>
            <a:endParaRPr/>
          </a:p>
          <a:p>
            <a:pPr marL="621632" lvl="2" indent="-240631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Specialized in the purpose it serves - analytics</a:t>
            </a:r>
            <a:endParaRPr/>
          </a:p>
          <a:p>
            <a:pPr marL="621632" lvl="2" indent="-240631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Example: Azure SQL Data Warehouse, Google BigQuery, Snowflake, Amazon Redshift</a:t>
            </a:r>
            <a:endParaRPr/>
          </a:p>
        </p:txBody>
      </p:sp>
      <p:sp>
        <p:nvSpPr>
          <p:cNvPr id="1028" name="Google Shape;1028;p89"/>
          <p:cNvSpPr txBox="1"/>
          <p:nvPr/>
        </p:nvSpPr>
        <p:spPr>
          <a:xfrm>
            <a:off x="7142749" y="6252990"/>
            <a:ext cx="5027499" cy="27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defTabSz="457200">
              <a:buClr>
                <a:srgbClr val="004785"/>
              </a:buClr>
              <a:buSzPts val="2400"/>
            </a:pPr>
            <a:r>
              <a:rPr lang="en-US" sz="12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Content/quotes from: https://www.dremio.com/what-is-a-data-warehouse/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How Do Data Warehouses Work?</a:t>
            </a:r>
            <a:endParaRPr/>
          </a:p>
        </p:txBody>
      </p:sp>
      <p:sp>
        <p:nvSpPr>
          <p:cNvPr id="1034" name="Google Shape;1034;p90"/>
          <p:cNvSpPr txBox="1"/>
          <p:nvPr/>
        </p:nvSpPr>
        <p:spPr>
          <a:xfrm>
            <a:off x="66004" y="6185684"/>
            <a:ext cx="4612045" cy="27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defTabSz="457200">
              <a:buClr>
                <a:srgbClr val="004785"/>
              </a:buClr>
              <a:buSzPts val="2400"/>
            </a:pPr>
            <a:r>
              <a:rPr lang="en-US" sz="12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Diagram from: https://www.dremio.com/what-is-a-data-warehouse/ 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35" name="Google Shape;1035;p9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7900" y="1375680"/>
            <a:ext cx="7696200" cy="444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Digital Transformation 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Digital Transformation Timeline</a:t>
            </a:r>
          </a:p>
        </p:txBody>
      </p:sp>
      <p:sp>
        <p:nvSpPr>
          <p:cNvPr id="203" name="Multiple digital technologies have helped transform business…"/>
          <p:cNvSpPr txBox="1">
            <a:spLocks noGrp="1"/>
          </p:cNvSpPr>
          <p:nvPr>
            <p:ph type="body" sz="quarter" idx="1"/>
          </p:nvPr>
        </p:nvSpPr>
        <p:spPr>
          <a:xfrm>
            <a:off x="838200" y="1310108"/>
            <a:ext cx="10515600" cy="1454947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254000" indent="-254000">
              <a:lnSpc>
                <a:spcPct val="110000"/>
              </a:lnSpc>
              <a:spcBef>
                <a:spcPts val="1500"/>
              </a:spcBef>
              <a:buSzPct val="100000"/>
              <a:buChar char="•"/>
            </a:pPr>
            <a:r>
              <a:t>Multiple digital technologies have helped transform business</a:t>
            </a:r>
          </a:p>
          <a:p>
            <a:pPr marL="254000" indent="-254000">
              <a:lnSpc>
                <a:spcPct val="110000"/>
              </a:lnSpc>
              <a:spcBef>
                <a:spcPts val="1500"/>
              </a:spcBef>
              <a:buSzPct val="100000"/>
              <a:buChar char="•"/>
            </a:pPr>
            <a:r>
              <a:t>Companies that were slow to react paid the price</a:t>
            </a:r>
          </a:p>
        </p:txBody>
      </p:sp>
      <p:grpSp>
        <p:nvGrpSpPr>
          <p:cNvPr id="218" name="Group"/>
          <p:cNvGrpSpPr/>
          <p:nvPr/>
        </p:nvGrpSpPr>
        <p:grpSpPr>
          <a:xfrm>
            <a:off x="903933" y="2579866"/>
            <a:ext cx="10384134" cy="1578439"/>
            <a:chOff x="-1" y="0"/>
            <a:chExt cx="20768265" cy="3156876"/>
          </a:xfrm>
        </p:grpSpPr>
        <p:sp>
          <p:nvSpPr>
            <p:cNvPr id="204" name="Arrow"/>
            <p:cNvSpPr/>
            <p:nvPr/>
          </p:nvSpPr>
          <p:spPr>
            <a:xfrm>
              <a:off x="237474" y="732391"/>
              <a:ext cx="20530790" cy="1931755"/>
            </a:xfrm>
            <a:prstGeom prst="rightArrow">
              <a:avLst>
                <a:gd name="adj1" fmla="val 66472"/>
                <a:gd name="adj2" fmla="val 64825"/>
              </a:avLst>
            </a:prstGeom>
            <a:solidFill>
              <a:schemeClr val="accent3">
                <a:satOff val="-43074"/>
                <a:lumOff val="32058"/>
                <a:alpha val="500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endParaRPr sz="900"/>
            </a:p>
          </p:txBody>
        </p:sp>
        <p:sp>
          <p:nvSpPr>
            <p:cNvPr id="205" name="Internet"/>
            <p:cNvSpPr txBox="1"/>
            <p:nvPr/>
          </p:nvSpPr>
          <p:spPr>
            <a:xfrm>
              <a:off x="1713035" y="0"/>
              <a:ext cx="2639934" cy="46166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>
              <a:lvl1pPr algn="ctr">
                <a:defRPr b="1">
                  <a:solidFill>
                    <a:schemeClr val="accent3">
                      <a:satOff val="-43074"/>
                      <a:lumOff val="32058"/>
                    </a:schemeClr>
                  </a:solidFill>
                </a:defRPr>
              </a:lvl1pPr>
            </a:lstStyle>
            <a:p>
              <a:r>
                <a:rPr sz="900"/>
                <a:t>Internet</a:t>
              </a:r>
            </a:p>
          </p:txBody>
        </p:sp>
        <p:sp>
          <p:nvSpPr>
            <p:cNvPr id="206" name="Triangle"/>
            <p:cNvSpPr/>
            <p:nvPr/>
          </p:nvSpPr>
          <p:spPr>
            <a:xfrm rot="5400000">
              <a:off x="-571104" y="1146562"/>
              <a:ext cx="2245619" cy="110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endParaRPr sz="900"/>
            </a:p>
          </p:txBody>
        </p:sp>
        <p:sp>
          <p:nvSpPr>
            <p:cNvPr id="207" name="Cloud Computing"/>
            <p:cNvSpPr txBox="1"/>
            <p:nvPr/>
          </p:nvSpPr>
          <p:spPr>
            <a:xfrm>
              <a:off x="5936928" y="0"/>
              <a:ext cx="4341139" cy="46166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>
              <a:lvl1pPr algn="ctr">
                <a:defRPr b="1">
                  <a:solidFill>
                    <a:schemeClr val="accent3">
                      <a:satOff val="-43074"/>
                      <a:lumOff val="16029"/>
                    </a:schemeClr>
                  </a:solidFill>
                </a:defRPr>
              </a:lvl1pPr>
            </a:lstStyle>
            <a:p>
              <a:r>
                <a:rPr sz="900"/>
                <a:t>Cloud Computing</a:t>
              </a:r>
            </a:p>
          </p:txBody>
        </p:sp>
        <p:sp>
          <p:nvSpPr>
            <p:cNvPr id="208" name="Mobile Computing"/>
            <p:cNvSpPr txBox="1"/>
            <p:nvPr/>
          </p:nvSpPr>
          <p:spPr>
            <a:xfrm>
              <a:off x="11011423" y="0"/>
              <a:ext cx="4341137" cy="46166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>
              <a:lvl1pPr algn="ctr">
                <a:defRPr b="1">
                  <a:solidFill>
                    <a:schemeClr val="accent3"/>
                  </a:solidFill>
                </a:defRPr>
              </a:lvl1pPr>
            </a:lstStyle>
            <a:p>
              <a:r>
                <a:rPr sz="900"/>
                <a:t>Mobile Computing</a:t>
              </a:r>
            </a:p>
          </p:txBody>
        </p:sp>
        <p:sp>
          <p:nvSpPr>
            <p:cNvPr id="209" name="AI"/>
            <p:cNvSpPr txBox="1"/>
            <p:nvPr/>
          </p:nvSpPr>
          <p:spPr>
            <a:xfrm>
              <a:off x="16936521" y="0"/>
              <a:ext cx="2639934" cy="46166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>
              <a:lvl1pPr algn="ctr">
                <a:defRPr b="1">
                  <a:solidFill>
                    <a:schemeClr val="accent1"/>
                  </a:solidFill>
                </a:defRPr>
              </a:lvl1pPr>
            </a:lstStyle>
            <a:p>
              <a:r>
                <a:rPr sz="900"/>
                <a:t>AI</a:t>
              </a:r>
            </a:p>
          </p:txBody>
        </p:sp>
        <p:sp>
          <p:nvSpPr>
            <p:cNvPr id="210" name="Circle"/>
            <p:cNvSpPr/>
            <p:nvPr/>
          </p:nvSpPr>
          <p:spPr>
            <a:xfrm>
              <a:off x="7568491" y="1159262"/>
              <a:ext cx="1078013" cy="1078013"/>
            </a:xfrm>
            <a:prstGeom prst="ellipse">
              <a:avLst/>
            </a:prstGeom>
            <a:solidFill>
              <a:schemeClr val="accent3">
                <a:satOff val="-43074"/>
                <a:lumOff val="1602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endParaRPr sz="900"/>
            </a:p>
          </p:txBody>
        </p:sp>
        <p:sp>
          <p:nvSpPr>
            <p:cNvPr id="211" name="Circle"/>
            <p:cNvSpPr/>
            <p:nvPr/>
          </p:nvSpPr>
          <p:spPr>
            <a:xfrm>
              <a:off x="2493996" y="1159262"/>
              <a:ext cx="1078013" cy="1078013"/>
            </a:xfrm>
            <a:prstGeom prst="ellipse">
              <a:avLst/>
            </a:prstGeom>
            <a:solidFill>
              <a:schemeClr val="accent3">
                <a:satOff val="-43074"/>
                <a:lumOff val="32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endParaRPr sz="900"/>
            </a:p>
          </p:txBody>
        </p:sp>
        <p:sp>
          <p:nvSpPr>
            <p:cNvPr id="212" name="Circle"/>
            <p:cNvSpPr/>
            <p:nvPr/>
          </p:nvSpPr>
          <p:spPr>
            <a:xfrm>
              <a:off x="12642986" y="1159262"/>
              <a:ext cx="1078013" cy="1078013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endParaRPr sz="900"/>
            </a:p>
          </p:txBody>
        </p:sp>
        <p:sp>
          <p:nvSpPr>
            <p:cNvPr id="213" name="Circle"/>
            <p:cNvSpPr/>
            <p:nvPr/>
          </p:nvSpPr>
          <p:spPr>
            <a:xfrm>
              <a:off x="17717481" y="1159262"/>
              <a:ext cx="1078013" cy="1078013"/>
            </a:xfrm>
            <a:prstGeom prst="ellipse">
              <a:avLst/>
            </a:prstGeom>
            <a:solidFill>
              <a:schemeClr val="accent3">
                <a:lumOff val="-717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endParaRPr sz="900"/>
            </a:p>
          </p:txBody>
        </p:sp>
        <p:sp>
          <p:nvSpPr>
            <p:cNvPr id="214" name="Late 1990s"/>
            <p:cNvSpPr txBox="1"/>
            <p:nvPr/>
          </p:nvSpPr>
          <p:spPr>
            <a:xfrm>
              <a:off x="1713035" y="2695212"/>
              <a:ext cx="2639934" cy="46166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>
              <a:lvl1pPr algn="ctr">
                <a:defRPr>
                  <a:solidFill>
                    <a:schemeClr val="accent1"/>
                  </a:solidFill>
                </a:defRPr>
              </a:lvl1pPr>
            </a:lstStyle>
            <a:p>
              <a:r>
                <a:rPr sz="900"/>
                <a:t>Late 1990s</a:t>
              </a:r>
            </a:p>
          </p:txBody>
        </p:sp>
        <p:sp>
          <p:nvSpPr>
            <p:cNvPr id="215" name="Mid 2000s"/>
            <p:cNvSpPr txBox="1"/>
            <p:nvPr/>
          </p:nvSpPr>
          <p:spPr>
            <a:xfrm>
              <a:off x="6787530" y="2695212"/>
              <a:ext cx="2639934" cy="46166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>
              <a:lvl1pPr algn="ctr">
                <a:defRPr>
                  <a:solidFill>
                    <a:schemeClr val="accent1"/>
                  </a:solidFill>
                </a:defRPr>
              </a:lvl1pPr>
            </a:lstStyle>
            <a:p>
              <a:r>
                <a:rPr sz="900"/>
                <a:t>Mid 2000s</a:t>
              </a:r>
            </a:p>
          </p:txBody>
        </p:sp>
        <p:sp>
          <p:nvSpPr>
            <p:cNvPr id="216" name="Late 2000s"/>
            <p:cNvSpPr txBox="1"/>
            <p:nvPr/>
          </p:nvSpPr>
          <p:spPr>
            <a:xfrm>
              <a:off x="11862025" y="2695212"/>
              <a:ext cx="2639934" cy="46166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>
              <a:lvl1pPr algn="ctr">
                <a:defRPr>
                  <a:solidFill>
                    <a:schemeClr val="accent1"/>
                  </a:solidFill>
                </a:defRPr>
              </a:lvl1pPr>
            </a:lstStyle>
            <a:p>
              <a:r>
                <a:rPr sz="900"/>
                <a:t>Late 2000s</a:t>
              </a:r>
            </a:p>
          </p:txBody>
        </p:sp>
        <p:sp>
          <p:nvSpPr>
            <p:cNvPr id="217" name="Now"/>
            <p:cNvSpPr txBox="1"/>
            <p:nvPr/>
          </p:nvSpPr>
          <p:spPr>
            <a:xfrm>
              <a:off x="16936521" y="2695212"/>
              <a:ext cx="2639934" cy="46166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>
              <a:lvl1pPr algn="ctr">
                <a:defRPr>
                  <a:solidFill>
                    <a:schemeClr val="accent1"/>
                  </a:solidFill>
                </a:defRPr>
              </a:lvl1pPr>
            </a:lstStyle>
            <a:p>
              <a:r>
                <a:rPr sz="900"/>
                <a:t>Now</a:t>
              </a:r>
            </a:p>
          </p:txBody>
        </p:sp>
      </p:grpSp>
      <p:sp>
        <p:nvSpPr>
          <p:cNvPr id="219" name="AI is likely to be equally transformative and can potentially be viewed as a general-purpose technology"/>
          <p:cNvSpPr txBox="1"/>
          <p:nvPr/>
        </p:nvSpPr>
        <p:spPr>
          <a:xfrm>
            <a:off x="838200" y="5142545"/>
            <a:ext cx="10515600" cy="1248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508000" indent="-508000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400">
                <a:solidFill>
                  <a:schemeClr val="accent1"/>
                </a:solidFill>
              </a:defRPr>
            </a:lvl1pPr>
          </a:lstStyle>
          <a:p>
            <a:r>
              <a:rPr sz="2200"/>
              <a:t>AI is likely to be equally transformative and can potentially be viewed as a general-purpose technology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9">
                                            <p:txEl>
                                              <p:charRg st="104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build="p" bldLvl="5" animBg="1" advAuto="0"/>
      <p:bldP spid="218" grpId="0" animBg="1" advAuto="0"/>
      <p:bldP spid="219" grpId="0" build="p" bldLvl="5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Value of a Data Warehouse</a:t>
            </a:r>
            <a:endParaRPr/>
          </a:p>
        </p:txBody>
      </p:sp>
      <p:sp>
        <p:nvSpPr>
          <p:cNvPr id="1041" name="Google Shape;1041;p91"/>
          <p:cNvSpPr txBox="1">
            <a:spLocks noGrp="1"/>
          </p:cNvSpPr>
          <p:nvPr>
            <p:ph type="body" idx="1"/>
          </p:nvPr>
        </p:nvSpPr>
        <p:spPr>
          <a:xfrm>
            <a:off x="838200" y="1303849"/>
            <a:ext cx="10515600" cy="477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40632" lvl="1" indent="-240632">
              <a:lnSpc>
                <a:spcPct val="110000"/>
              </a:lnSpc>
              <a:spcBef>
                <a:spcPts val="0"/>
              </a:spcBef>
              <a:buSzPts val="4800"/>
              <a:buFont typeface="Arial"/>
              <a:buChar char="•"/>
            </a:pPr>
            <a:r>
              <a:rPr lang="en-US" sz="2400"/>
              <a:t>A single point of access for data</a:t>
            </a:r>
            <a:endParaRPr/>
          </a:p>
          <a:p>
            <a:pPr marL="240632" lvl="1" indent="-240632">
              <a:lnSpc>
                <a:spcPct val="110000"/>
              </a:lnSpc>
              <a:spcBef>
                <a:spcPts val="1500"/>
              </a:spcBef>
              <a:buSzPts val="4800"/>
              <a:buFont typeface="Arial"/>
              <a:buChar char="•"/>
            </a:pPr>
            <a:r>
              <a:rPr lang="en-US" sz="2400"/>
              <a:t>A history of all the data is stored</a:t>
            </a:r>
            <a:endParaRPr/>
          </a:p>
          <a:p>
            <a:pPr marL="240632" lvl="1" indent="-240632">
              <a:lnSpc>
                <a:spcPct val="110000"/>
              </a:lnSpc>
              <a:spcBef>
                <a:spcPts val="1500"/>
              </a:spcBef>
              <a:buSzPts val="4800"/>
              <a:buFont typeface="Arial"/>
              <a:buChar char="•"/>
            </a:pPr>
            <a:r>
              <a:rPr lang="en-US" sz="2400"/>
              <a:t>Separates operations from analytics</a:t>
            </a:r>
            <a:endParaRPr/>
          </a:p>
          <a:p>
            <a:pPr marL="240632" lvl="1" indent="-240632">
              <a:lnSpc>
                <a:spcPct val="110000"/>
              </a:lnSpc>
              <a:spcBef>
                <a:spcPts val="1500"/>
              </a:spcBef>
              <a:buSzPts val="4800"/>
              <a:buFont typeface="Arial"/>
              <a:buChar char="•"/>
            </a:pPr>
            <a:r>
              <a:rPr lang="en-US" sz="2400"/>
              <a:t>Allows answers to questions like: “How much revenue has each product line brought in per month over the last 10 years, broken out by month, city, and state?”</a:t>
            </a:r>
            <a:endParaRPr/>
          </a:p>
        </p:txBody>
      </p:sp>
      <p:sp>
        <p:nvSpPr>
          <p:cNvPr id="1042" name="Google Shape;1042;p91"/>
          <p:cNvSpPr txBox="1"/>
          <p:nvPr/>
        </p:nvSpPr>
        <p:spPr>
          <a:xfrm>
            <a:off x="6616753" y="6252990"/>
            <a:ext cx="6036218" cy="27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defTabSz="457200">
              <a:buClr>
                <a:srgbClr val="004785"/>
              </a:buClr>
              <a:buSzPts val="2400"/>
            </a:pPr>
            <a:r>
              <a:rPr lang="en-US" sz="12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All information quoted from: https://www.dremio.com/what-is-a-data-warehouse/ 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9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Open Source Big Data Tools: Hadoop and Spark</a:t>
            </a:r>
            <a:endParaRPr/>
          </a:p>
        </p:txBody>
      </p:sp>
      <p:sp>
        <p:nvSpPr>
          <p:cNvPr id="1048" name="Google Shape;1048;p92"/>
          <p:cNvSpPr txBox="1">
            <a:spLocks noGrp="1"/>
          </p:cNvSpPr>
          <p:nvPr>
            <p:ph type="body" idx="1"/>
          </p:nvPr>
        </p:nvSpPr>
        <p:spPr>
          <a:xfrm>
            <a:off x="838200" y="1303849"/>
            <a:ext cx="10641166" cy="477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40632" lvl="1" indent="-240632">
              <a:lnSpc>
                <a:spcPct val="110000"/>
              </a:lnSpc>
              <a:spcBef>
                <a:spcPts val="0"/>
              </a:spcBef>
              <a:buSzPts val="4800"/>
              <a:buFont typeface="Arial"/>
              <a:buChar char="•"/>
            </a:pPr>
            <a:r>
              <a:rPr lang="en-US" sz="2400"/>
              <a:t>Big data tools like Hadoop serve two main purposes, storage and processing</a:t>
            </a:r>
            <a:endParaRPr/>
          </a:p>
          <a:p>
            <a:pPr marL="621632" lvl="2" indent="-240631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Storage - lots of data (usually in a distributed fashion)</a:t>
            </a:r>
            <a:endParaRPr/>
          </a:p>
          <a:p>
            <a:pPr marL="621632" lvl="2" indent="-240631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Processing - involves distributed processing across nodes, parallelizing the data process as much as possible</a:t>
            </a:r>
            <a:endParaRPr/>
          </a:p>
          <a:p>
            <a:pPr marL="240632" lvl="1" indent="-240632">
              <a:lnSpc>
                <a:spcPct val="110000"/>
              </a:lnSpc>
              <a:spcBef>
                <a:spcPts val="1500"/>
              </a:spcBef>
              <a:buSzPts val="4800"/>
              <a:buFont typeface="Arial"/>
              <a:buChar char="•"/>
            </a:pPr>
            <a:r>
              <a:rPr lang="en-US" sz="2400"/>
              <a:t>Popular Hadoop distribution: Cloudera</a:t>
            </a:r>
            <a:endParaRPr/>
          </a:p>
        </p:txBody>
      </p:sp>
      <p:pic>
        <p:nvPicPr>
          <p:cNvPr id="1049" name="Google Shape;1049;p9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7694" y="4000309"/>
            <a:ext cx="1856613" cy="1882046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92"/>
          <p:cNvSpPr txBox="1"/>
          <p:nvPr/>
        </p:nvSpPr>
        <p:spPr>
          <a:xfrm>
            <a:off x="3396876" y="6265218"/>
            <a:ext cx="9011522" cy="27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defTabSz="457200">
              <a:buClr>
                <a:srgbClr val="004785"/>
              </a:buClr>
              <a:buSzPts val="2400"/>
            </a:pPr>
            <a:r>
              <a:rPr lang="en-US" sz="12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Content (on 4 steps of Hadoop w/ MapReduce) from: https://hci.stanford.edu/courses/cs448g/a2/files/map_reduce_tutorial.pdf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9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Open Source Big Data Tools: Hadoop and Spark</a:t>
            </a:r>
            <a:endParaRPr/>
          </a:p>
        </p:txBody>
      </p:sp>
      <p:sp>
        <p:nvSpPr>
          <p:cNvPr id="1056" name="Google Shape;1056;p93"/>
          <p:cNvSpPr txBox="1">
            <a:spLocks noGrp="1"/>
          </p:cNvSpPr>
          <p:nvPr>
            <p:ph type="body" idx="1"/>
          </p:nvPr>
        </p:nvSpPr>
        <p:spPr>
          <a:xfrm>
            <a:off x="838200" y="1303849"/>
            <a:ext cx="10515600" cy="477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40632" lvl="1" indent="-240632">
              <a:lnSpc>
                <a:spcPct val="110000"/>
              </a:lnSpc>
              <a:spcBef>
                <a:spcPts val="0"/>
              </a:spcBef>
              <a:buSzPts val="4800"/>
              <a:buFont typeface="Arial"/>
              <a:buChar char="•"/>
            </a:pPr>
            <a:r>
              <a:rPr lang="en-US" sz="2400"/>
              <a:t>Spark is a more recent version of Hadoop</a:t>
            </a:r>
            <a:endParaRPr/>
          </a:p>
          <a:p>
            <a:pPr marL="240632" lvl="1" indent="-240632">
              <a:lnSpc>
                <a:spcPct val="110000"/>
              </a:lnSpc>
              <a:spcBef>
                <a:spcPts val="1500"/>
              </a:spcBef>
              <a:buSzPts val="4800"/>
              <a:buFont typeface="Arial"/>
              <a:buChar char="•"/>
            </a:pPr>
            <a:r>
              <a:rPr lang="en-US" sz="2400"/>
              <a:t>Databricks is the dominant company built around Spark</a:t>
            </a:r>
            <a:endParaRPr/>
          </a:p>
        </p:txBody>
      </p:sp>
      <p:pic>
        <p:nvPicPr>
          <p:cNvPr id="1057" name="Google Shape;1057;p9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059" y="4436440"/>
            <a:ext cx="1623883" cy="846492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93"/>
          <p:cNvSpPr txBox="1"/>
          <p:nvPr/>
        </p:nvSpPr>
        <p:spPr>
          <a:xfrm>
            <a:off x="3396876" y="6265218"/>
            <a:ext cx="9011522" cy="27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defTabSz="457200">
              <a:buClr>
                <a:srgbClr val="004785"/>
              </a:buClr>
              <a:buSzPts val="2400"/>
            </a:pPr>
            <a:r>
              <a:rPr lang="en-US" sz="12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Content (on 4 steps of Hadoop w/ MapReduce) from: https://hci.stanford.edu/courses/cs448g/a2/files/map_reduce_tutorial.pdf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7"/>
          <p:cNvSpPr txBox="1">
            <a:spLocks noGrp="1"/>
          </p:cNvSpPr>
          <p:nvPr>
            <p:ph type="body" idx="1"/>
          </p:nvPr>
        </p:nvSpPr>
        <p:spPr>
          <a:xfrm>
            <a:off x="575672" y="4550000"/>
            <a:ext cx="9144001" cy="507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Data Management Infrastructure</a:t>
            </a:r>
            <a:endParaRPr/>
          </a:p>
        </p:txBody>
      </p:sp>
      <p:sp>
        <p:nvSpPr>
          <p:cNvPr id="368" name="Google Shape;368;p17"/>
          <p:cNvSpPr txBox="1">
            <a:spLocks noGrp="1"/>
          </p:cNvSpPr>
          <p:nvPr>
            <p:ph type="title"/>
          </p:nvPr>
        </p:nvSpPr>
        <p:spPr>
          <a:xfrm>
            <a:off x="575671" y="3486772"/>
            <a:ext cx="10848951" cy="105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r>
              <a:rPr lang="en-US"/>
              <a:t>AI Fundamentals for Non-Data Scientists</a:t>
            </a:r>
            <a:endParaRPr/>
          </a:p>
        </p:txBody>
      </p:sp>
      <p:sp>
        <p:nvSpPr>
          <p:cNvPr id="369" name="Google Shape;369;p17"/>
          <p:cNvSpPr/>
          <p:nvPr/>
        </p:nvSpPr>
        <p:spPr>
          <a:xfrm>
            <a:off x="575672" y="5426029"/>
            <a:ext cx="11143888" cy="77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defTabSz="457200">
              <a:lnSpc>
                <a:spcPct val="113000"/>
              </a:lnSpc>
              <a:buClr>
                <a:srgbClr val="06AAFC"/>
              </a:buClr>
              <a:buSzPts val="4400"/>
            </a:pPr>
            <a:r>
              <a:rPr lang="en-US" sz="2200" kern="0">
                <a:solidFill>
                  <a:srgbClr val="06AAFC"/>
                </a:solidFill>
                <a:latin typeface="Garamond"/>
                <a:ea typeface="Garamond"/>
                <a:cs typeface="Garamond"/>
                <a:sym typeface="Garamond"/>
              </a:rPr>
              <a:t>Kartik Hosanagar, Professor of Operations, Information and Decisions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What is a Data Warehouse?</a:t>
            </a:r>
            <a:endParaRPr/>
          </a:p>
        </p:txBody>
      </p:sp>
      <p:sp>
        <p:nvSpPr>
          <p:cNvPr id="375" name="Google Shape;375;p18"/>
          <p:cNvSpPr txBox="1">
            <a:spLocks noGrp="1"/>
          </p:cNvSpPr>
          <p:nvPr>
            <p:ph type="body" idx="1"/>
          </p:nvPr>
        </p:nvSpPr>
        <p:spPr>
          <a:xfrm>
            <a:off x="838200" y="1310108"/>
            <a:ext cx="10515600" cy="5159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266700" lvl="1" indent="-266700">
              <a:lnSpc>
                <a:spcPct val="110000"/>
              </a:lnSpc>
              <a:spcBef>
                <a:spcPts val="0"/>
              </a:spcBef>
              <a:buSzPts val="4560"/>
              <a:buFont typeface="Arial"/>
              <a:buChar char="•"/>
            </a:pPr>
            <a:r>
              <a:rPr lang="en-US" sz="2280"/>
              <a:t>Database: </a:t>
            </a:r>
            <a:endParaRPr/>
          </a:p>
          <a:p>
            <a:pPr marL="628650" lvl="2" indent="-266700">
              <a:lnSpc>
                <a:spcPct val="110000"/>
              </a:lnSpc>
              <a:spcBef>
                <a:spcPts val="700"/>
              </a:spcBef>
              <a:buSzPts val="4560"/>
              <a:buFont typeface="Arial"/>
              <a:buChar char="•"/>
            </a:pPr>
            <a:r>
              <a:rPr lang="en-US" sz="2280"/>
              <a:t>“A structured collection of data”</a:t>
            </a:r>
            <a:endParaRPr/>
          </a:p>
          <a:p>
            <a:pPr marL="628650" lvl="2" indent="-266700">
              <a:lnSpc>
                <a:spcPct val="110000"/>
              </a:lnSpc>
              <a:spcBef>
                <a:spcPts val="700"/>
              </a:spcBef>
              <a:buSzPts val="4560"/>
              <a:buFont typeface="Arial"/>
              <a:buChar char="•"/>
            </a:pPr>
            <a:r>
              <a:rPr lang="en-US" sz="2280"/>
              <a:t>Example: an Excel spreadsheet</a:t>
            </a:r>
            <a:endParaRPr/>
          </a:p>
          <a:p>
            <a:pPr marL="266700" lvl="1" indent="-266700">
              <a:lnSpc>
                <a:spcPct val="110000"/>
              </a:lnSpc>
              <a:spcBef>
                <a:spcPts val="1400"/>
              </a:spcBef>
              <a:buSzPts val="4560"/>
              <a:buFont typeface="Arial"/>
              <a:buChar char="•"/>
            </a:pPr>
            <a:r>
              <a:rPr lang="en-US" sz="2280"/>
              <a:t>Database Management System (DBMS): </a:t>
            </a:r>
            <a:endParaRPr/>
          </a:p>
          <a:p>
            <a:pPr marL="628650" lvl="2" indent="-266700">
              <a:lnSpc>
                <a:spcPct val="110000"/>
              </a:lnSpc>
              <a:spcBef>
                <a:spcPts val="700"/>
              </a:spcBef>
              <a:buSzPts val="4560"/>
              <a:buFont typeface="Arial"/>
              <a:buChar char="•"/>
            </a:pPr>
            <a:r>
              <a:rPr lang="en-US" sz="2280"/>
              <a:t>“Allows user to access and manage the database” </a:t>
            </a:r>
            <a:endParaRPr/>
          </a:p>
          <a:p>
            <a:pPr marL="628650" lvl="2" indent="-266700">
              <a:lnSpc>
                <a:spcPct val="110000"/>
              </a:lnSpc>
              <a:spcBef>
                <a:spcPts val="700"/>
              </a:spcBef>
              <a:buSzPts val="4560"/>
              <a:buFont typeface="Arial"/>
              <a:buChar char="•"/>
            </a:pPr>
            <a:r>
              <a:rPr lang="en-US" sz="2280"/>
              <a:t>Examples: Excel, Oracle, MongoDB</a:t>
            </a:r>
            <a:endParaRPr/>
          </a:p>
          <a:p>
            <a:pPr marL="628650" lvl="2" indent="-266700">
              <a:lnSpc>
                <a:spcPct val="110000"/>
              </a:lnSpc>
              <a:spcBef>
                <a:spcPts val="700"/>
              </a:spcBef>
              <a:buSzPts val="4560"/>
              <a:buFont typeface="Arial"/>
              <a:buChar char="•"/>
            </a:pPr>
            <a:r>
              <a:rPr lang="en-US" sz="2280"/>
              <a:t>Often also referred to as a database</a:t>
            </a:r>
            <a:endParaRPr/>
          </a:p>
          <a:p>
            <a:pPr marL="266700" lvl="1" indent="-266700">
              <a:lnSpc>
                <a:spcPct val="110000"/>
              </a:lnSpc>
              <a:spcBef>
                <a:spcPts val="1400"/>
              </a:spcBef>
              <a:buSzPts val="4560"/>
              <a:buFont typeface="Arial"/>
              <a:buChar char="•"/>
            </a:pPr>
            <a:r>
              <a:rPr lang="en-US" sz="2280"/>
              <a:t>Data Warehouse: </a:t>
            </a:r>
            <a:endParaRPr/>
          </a:p>
          <a:p>
            <a:pPr marL="628650" lvl="2" indent="-266700">
              <a:lnSpc>
                <a:spcPct val="110000"/>
              </a:lnSpc>
              <a:spcBef>
                <a:spcPts val="700"/>
              </a:spcBef>
              <a:buSzPts val="4560"/>
              <a:buFont typeface="Arial"/>
              <a:buChar char="•"/>
            </a:pPr>
            <a:r>
              <a:rPr lang="en-US" sz="2280"/>
              <a:t>A particular kind of DBMS, “specialized in the data it stores - historic data from many sources - and the purpose it serves - analytics”</a:t>
            </a:r>
            <a:endParaRPr/>
          </a:p>
          <a:p>
            <a:pPr marL="628650" lvl="2" indent="-266700">
              <a:lnSpc>
                <a:spcPct val="110000"/>
              </a:lnSpc>
              <a:spcBef>
                <a:spcPts val="700"/>
              </a:spcBef>
              <a:buSzPts val="4560"/>
              <a:buFont typeface="Arial"/>
              <a:buChar char="•"/>
            </a:pPr>
            <a:r>
              <a:rPr lang="en-US" sz="2280"/>
              <a:t>Azure SQL Data Warehouse, Google BigQuery, Snowflake, Amazon Redshift</a:t>
            </a:r>
            <a:endParaRPr/>
          </a:p>
        </p:txBody>
      </p:sp>
      <p:sp>
        <p:nvSpPr>
          <p:cNvPr id="376" name="Google Shape;376;p18"/>
          <p:cNvSpPr txBox="1"/>
          <p:nvPr/>
        </p:nvSpPr>
        <p:spPr>
          <a:xfrm>
            <a:off x="7741953" y="6301904"/>
            <a:ext cx="4411286" cy="41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defTabSz="457200">
              <a:buClr>
                <a:srgbClr val="004785"/>
              </a:buClr>
              <a:buSzPts val="2100"/>
            </a:pPr>
            <a:r>
              <a:rPr lang="en-US" sz="105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Content/quotes from: https://www.dremio.com/what-is-a-data-warehouse/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How Do Data Warehouses Work?</a:t>
            </a:r>
            <a:endParaRPr/>
          </a:p>
        </p:txBody>
      </p:sp>
      <p:pic>
        <p:nvPicPr>
          <p:cNvPr id="382" name="Google Shape;382;p1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2432" y="1328882"/>
            <a:ext cx="8187136" cy="472854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9"/>
          <p:cNvSpPr txBox="1"/>
          <p:nvPr/>
        </p:nvSpPr>
        <p:spPr>
          <a:xfrm>
            <a:off x="767767" y="6264413"/>
            <a:ext cx="7703928" cy="355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indent="114300" defTabSz="457200">
              <a:lnSpc>
                <a:spcPct val="110000"/>
              </a:lnSpc>
              <a:buClr>
                <a:srgbClr val="004785"/>
              </a:buClr>
              <a:buSzPts val="2600"/>
            </a:pPr>
            <a:r>
              <a:rPr lang="en-US" sz="13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Diagram from: </a:t>
            </a:r>
            <a:r>
              <a:rPr lang="en-US" sz="1300" u="sng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https://www.dremio.com/what-is-a-data-warehouse/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Value of Data Warehouses</a:t>
            </a:r>
            <a:endParaRPr/>
          </a:p>
        </p:txBody>
      </p:sp>
      <p:sp>
        <p:nvSpPr>
          <p:cNvPr id="389" name="Google Shape;389;p20"/>
          <p:cNvSpPr txBox="1"/>
          <p:nvPr/>
        </p:nvSpPr>
        <p:spPr>
          <a:xfrm>
            <a:off x="1289100" y="1380775"/>
            <a:ext cx="3856584" cy="70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004785"/>
              </a:buClr>
              <a:buSzPts val="4800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Data warehouses provide: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0" name="Google Shape;390;p20"/>
          <p:cNvSpPr/>
          <p:nvPr/>
        </p:nvSpPr>
        <p:spPr>
          <a:xfrm>
            <a:off x="857250" y="1399825"/>
            <a:ext cx="4720283" cy="4682453"/>
          </a:xfrm>
          <a:prstGeom prst="roundRect">
            <a:avLst>
              <a:gd name="adj" fmla="val 6832"/>
            </a:avLst>
          </a:pr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004785"/>
              </a:buClr>
              <a:buSzPts val="3600"/>
            </a:pPr>
            <a:endParaRPr kern="0">
              <a:solidFill>
                <a:srgbClr val="00478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0"/>
          <p:cNvSpPr/>
          <p:nvPr/>
        </p:nvSpPr>
        <p:spPr>
          <a:xfrm>
            <a:off x="6115050" y="1399825"/>
            <a:ext cx="5241429" cy="4682453"/>
          </a:xfrm>
          <a:prstGeom prst="roundRect">
            <a:avLst>
              <a:gd name="adj" fmla="val 6832"/>
            </a:avLst>
          </a:prstGeom>
          <a:noFill/>
          <a:ln w="7620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026CB5"/>
              </a:buClr>
              <a:buSzPts val="3600"/>
            </a:pPr>
            <a:endParaRPr kern="0">
              <a:solidFill>
                <a:srgbClr val="026C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0"/>
          <p:cNvSpPr txBox="1"/>
          <p:nvPr/>
        </p:nvSpPr>
        <p:spPr>
          <a:xfrm>
            <a:off x="6341442" y="1380775"/>
            <a:ext cx="4788645" cy="70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026CB5"/>
              </a:buClr>
              <a:buSzPts val="4800"/>
            </a:pPr>
            <a:r>
              <a:rPr lang="en-US" sz="2400" kern="0">
                <a:solidFill>
                  <a:srgbClr val="026CB5"/>
                </a:solidFill>
                <a:latin typeface="Arial"/>
                <a:ea typeface="Arial"/>
                <a:cs typeface="Arial"/>
                <a:sym typeface="Arial"/>
              </a:rPr>
              <a:t>Allowing answers to questions like: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3" name="Google Shape;393;p20"/>
          <p:cNvSpPr txBox="1"/>
          <p:nvPr/>
        </p:nvSpPr>
        <p:spPr>
          <a:xfrm>
            <a:off x="906537" y="2417881"/>
            <a:ext cx="4621710" cy="377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16092" lvl="1" indent="-225592" defTabSz="457200">
              <a:lnSpc>
                <a:spcPct val="110000"/>
              </a:lnSpc>
              <a:buClr>
                <a:srgbClr val="004785"/>
              </a:buClr>
              <a:buSzPts val="4400"/>
              <a:buFont typeface="Arial"/>
              <a:buChar char="•"/>
            </a:pPr>
            <a:r>
              <a:rPr lang="en-US" sz="22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“A single point of access for data”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16092" lvl="1" indent="-225592" defTabSz="457200">
              <a:lnSpc>
                <a:spcPct val="110000"/>
              </a:lnSpc>
              <a:spcBef>
                <a:spcPts val="1500"/>
              </a:spcBef>
              <a:buClr>
                <a:srgbClr val="004785"/>
              </a:buClr>
              <a:buSzPts val="4400"/>
              <a:buFont typeface="Arial"/>
              <a:buChar char="•"/>
            </a:pPr>
            <a:r>
              <a:rPr lang="en-US" sz="22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“An assurance of data quality”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16092" lvl="1" indent="-225592" defTabSz="457200">
              <a:lnSpc>
                <a:spcPct val="110000"/>
              </a:lnSpc>
              <a:spcBef>
                <a:spcPts val="1500"/>
              </a:spcBef>
              <a:buClr>
                <a:srgbClr val="004785"/>
              </a:buClr>
              <a:buSzPts val="4400"/>
              <a:buFont typeface="Arial"/>
              <a:buChar char="•"/>
            </a:pPr>
            <a:r>
              <a:rPr lang="en-US" sz="22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“A history of the data they store”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16092" lvl="1" indent="-225592" defTabSz="457200">
              <a:lnSpc>
                <a:spcPct val="110000"/>
              </a:lnSpc>
              <a:spcBef>
                <a:spcPts val="1500"/>
              </a:spcBef>
              <a:buClr>
                <a:srgbClr val="004785"/>
              </a:buClr>
              <a:buSzPts val="4400"/>
              <a:buFont typeface="Arial"/>
              <a:buChar char="•"/>
            </a:pPr>
            <a:r>
              <a:rPr lang="en-US" sz="22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“A separation of operations and analytics”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16092" lvl="1" indent="-225592" defTabSz="457200">
              <a:lnSpc>
                <a:spcPct val="110000"/>
              </a:lnSpc>
              <a:spcBef>
                <a:spcPts val="1500"/>
              </a:spcBef>
              <a:buClr>
                <a:srgbClr val="004785"/>
              </a:buClr>
              <a:buSzPts val="4400"/>
              <a:buFont typeface="Arial"/>
              <a:buChar char="•"/>
            </a:pPr>
            <a:r>
              <a:rPr lang="en-US" sz="22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“A standard set of semantics around data” 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4" name="Google Shape;394;p20"/>
          <p:cNvSpPr txBox="1"/>
          <p:nvPr/>
        </p:nvSpPr>
        <p:spPr>
          <a:xfrm>
            <a:off x="6213227" y="2204249"/>
            <a:ext cx="4994276" cy="4110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16092" lvl="1" indent="-225592" defTabSz="457200">
              <a:lnSpc>
                <a:spcPct val="110000"/>
              </a:lnSpc>
              <a:buClr>
                <a:srgbClr val="026CB5"/>
              </a:buClr>
              <a:buSzPts val="4000"/>
              <a:buFont typeface="Arial"/>
              <a:buChar char="•"/>
            </a:pPr>
            <a:r>
              <a:rPr lang="en-US" sz="2000" kern="0">
                <a:solidFill>
                  <a:srgbClr val="026CB5"/>
                </a:solidFill>
                <a:latin typeface="Arial"/>
                <a:ea typeface="Arial"/>
                <a:cs typeface="Arial"/>
                <a:sym typeface="Arial"/>
              </a:rPr>
              <a:t>“How much revenue has each product line brought in per month over the last 10 years, broken out by city &amp; state?”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16092" lvl="1" indent="-225592" defTabSz="457200">
              <a:lnSpc>
                <a:spcPct val="110000"/>
              </a:lnSpc>
              <a:spcBef>
                <a:spcPts val="1500"/>
              </a:spcBef>
              <a:buClr>
                <a:srgbClr val="026CB5"/>
              </a:buClr>
              <a:buSzPts val="4000"/>
              <a:buFont typeface="Arial"/>
              <a:buChar char="•"/>
            </a:pPr>
            <a:r>
              <a:rPr lang="en-US" sz="2000" kern="0">
                <a:solidFill>
                  <a:srgbClr val="026CB5"/>
                </a:solidFill>
                <a:latin typeface="Arial"/>
                <a:ea typeface="Arial"/>
                <a:cs typeface="Arial"/>
                <a:sym typeface="Arial"/>
              </a:rPr>
              <a:t>“What is the average transaction size at our ATMs, broken out by time of day &amp; customer assets?”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16092" lvl="1" indent="-225592" defTabSz="457200">
              <a:lnSpc>
                <a:spcPct val="110000"/>
              </a:lnSpc>
              <a:spcBef>
                <a:spcPts val="1500"/>
              </a:spcBef>
              <a:buClr>
                <a:srgbClr val="026CB5"/>
              </a:buClr>
              <a:buSzPts val="4000"/>
              <a:buFont typeface="Arial"/>
              <a:buChar char="•"/>
            </a:pPr>
            <a:r>
              <a:rPr lang="en-US" sz="2000" kern="0">
                <a:solidFill>
                  <a:srgbClr val="026CB5"/>
                </a:solidFill>
                <a:latin typeface="Arial"/>
                <a:ea typeface="Arial"/>
                <a:cs typeface="Arial"/>
                <a:sym typeface="Arial"/>
              </a:rPr>
              <a:t>“What is the % employee turnover for the past year in stores that have been open for at least 3 years. How many hours did those employees work per week?”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395" name="Google Shape;395;p20"/>
          <p:cNvCxnSpPr/>
          <p:nvPr/>
        </p:nvCxnSpPr>
        <p:spPr>
          <a:xfrm>
            <a:off x="843691" y="2083315"/>
            <a:ext cx="4752892" cy="1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96" name="Google Shape;396;p20"/>
          <p:cNvCxnSpPr/>
          <p:nvPr/>
        </p:nvCxnSpPr>
        <p:spPr>
          <a:xfrm>
            <a:off x="6096000" y="2102365"/>
            <a:ext cx="5279529" cy="1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97" name="Google Shape;397;p20"/>
          <p:cNvSpPr txBox="1"/>
          <p:nvPr/>
        </p:nvSpPr>
        <p:spPr>
          <a:xfrm>
            <a:off x="6616753" y="6252990"/>
            <a:ext cx="6036218" cy="27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defTabSz="457200">
              <a:buClr>
                <a:srgbClr val="004785"/>
              </a:buClr>
              <a:buSzPts val="2400"/>
            </a:pPr>
            <a:r>
              <a:rPr lang="en-US" sz="12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All information quoted from: https://www.dremio.com/what-is-a-data-warehouse/ 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What is a Data Warehouse?</a:t>
            </a:r>
            <a:endParaRPr/>
          </a:p>
        </p:txBody>
      </p:sp>
      <p:sp>
        <p:nvSpPr>
          <p:cNvPr id="403" name="Google Shape;403;p21"/>
          <p:cNvSpPr txBox="1">
            <a:spLocks noGrp="1"/>
          </p:cNvSpPr>
          <p:nvPr>
            <p:ph type="body" idx="1"/>
          </p:nvPr>
        </p:nvSpPr>
        <p:spPr>
          <a:xfrm>
            <a:off x="838200" y="1310108"/>
            <a:ext cx="10973704" cy="251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272315" lvl="1" indent="-272315">
              <a:lnSpc>
                <a:spcPct val="110000"/>
              </a:lnSpc>
              <a:spcBef>
                <a:spcPts val="0"/>
              </a:spcBef>
              <a:buSzPts val="4656"/>
              <a:buFont typeface="Arial"/>
              <a:buChar char="•"/>
            </a:pPr>
            <a:r>
              <a:rPr lang="en-US" sz="2328"/>
              <a:t>Big data tools like Hadoop solve 2 problems:</a:t>
            </a:r>
            <a:endParaRPr/>
          </a:p>
          <a:p>
            <a:pPr marL="641885" lvl="2" indent="-272314">
              <a:lnSpc>
                <a:spcPct val="100000"/>
              </a:lnSpc>
              <a:spcBef>
                <a:spcPts val="700"/>
              </a:spcBef>
              <a:buSzPts val="4656"/>
              <a:buFont typeface="Arial"/>
              <a:buChar char="•"/>
            </a:pPr>
            <a:r>
              <a:rPr lang="en-US" sz="2328"/>
              <a:t>Storage of lots of data (usually in a distributed manner) - E.g. HDFS</a:t>
            </a:r>
            <a:endParaRPr/>
          </a:p>
          <a:p>
            <a:pPr marL="641885" lvl="2" indent="-272314">
              <a:lnSpc>
                <a:spcPct val="100000"/>
              </a:lnSpc>
              <a:spcBef>
                <a:spcPts val="700"/>
              </a:spcBef>
              <a:buSzPts val="4656"/>
              <a:buFont typeface="Arial"/>
              <a:buChar char="•"/>
            </a:pPr>
            <a:r>
              <a:rPr lang="en-US" sz="2328"/>
              <a:t>Processing big data, which usually involves (i) distributed processing (1000s of servers), (ii) parallelization - E.g. MapReduce</a:t>
            </a:r>
            <a:endParaRPr/>
          </a:p>
          <a:p>
            <a:pPr marL="272315" lvl="1" indent="-272315">
              <a:lnSpc>
                <a:spcPct val="110000"/>
              </a:lnSpc>
              <a:spcBef>
                <a:spcPts val="1450"/>
              </a:spcBef>
              <a:buSzPts val="4656"/>
              <a:buFont typeface="Arial"/>
              <a:buChar char="•"/>
            </a:pPr>
            <a:r>
              <a:rPr lang="en-US" sz="2328"/>
              <a:t>Example - when you have text from emails, webpages, etc., and you want to count the number of times particular words appear</a:t>
            </a:r>
            <a:endParaRPr/>
          </a:p>
        </p:txBody>
      </p:sp>
      <p:sp>
        <p:nvSpPr>
          <p:cNvPr id="404" name="Google Shape;404;p21"/>
          <p:cNvSpPr txBox="1"/>
          <p:nvPr/>
        </p:nvSpPr>
        <p:spPr>
          <a:xfrm>
            <a:off x="4420333" y="4012909"/>
            <a:ext cx="6694357" cy="221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249856" lvl="1" indent="-249856" defTabSz="457200">
              <a:lnSpc>
                <a:spcPct val="110000"/>
              </a:lnSpc>
              <a:buClr>
                <a:srgbClr val="004785"/>
              </a:buClr>
              <a:buSzPts val="4272"/>
              <a:buFont typeface="Arial"/>
              <a:buChar char="•"/>
            </a:pPr>
            <a:r>
              <a:rPr lang="en-US" sz="2136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In this case, Hadoop with MapReduce will: 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511610" lvl="1" indent="-285550" defTabSz="457200">
              <a:spcBef>
                <a:spcPts val="650"/>
              </a:spcBef>
              <a:buClr>
                <a:srgbClr val="004785"/>
              </a:buClr>
              <a:buSzPts val="4272"/>
              <a:buFont typeface="Arial"/>
              <a:buAutoNum type="arabicPeriod"/>
            </a:pPr>
            <a:r>
              <a:rPr lang="en-US" sz="2136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Split the text into groups sent to different machines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511610" lvl="1" indent="-285550" defTabSz="457200">
              <a:spcBef>
                <a:spcPts val="650"/>
              </a:spcBef>
              <a:buClr>
                <a:srgbClr val="004785"/>
              </a:buClr>
              <a:buSzPts val="4272"/>
              <a:buFont typeface="Arial"/>
              <a:buAutoNum type="arabicPeriod"/>
            </a:pPr>
            <a:r>
              <a:rPr lang="en-US" sz="2136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Map each group into pairs (&lt;key, value&gt;)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511610" lvl="1" indent="-285550" defTabSz="457200">
              <a:spcBef>
                <a:spcPts val="650"/>
              </a:spcBef>
              <a:buClr>
                <a:srgbClr val="004785"/>
              </a:buClr>
              <a:buSzPts val="4272"/>
              <a:buFont typeface="Arial"/>
              <a:buAutoNum type="arabicPeriod"/>
            </a:pPr>
            <a:r>
              <a:rPr lang="en-US" sz="2136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Shuffle the pairs to group pairs with the same key 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511610" lvl="1" indent="-285550" defTabSz="457200">
              <a:spcBef>
                <a:spcPts val="650"/>
              </a:spcBef>
              <a:buClr>
                <a:srgbClr val="004785"/>
              </a:buClr>
              <a:buSzPts val="4272"/>
              <a:buFont typeface="Arial"/>
              <a:buAutoNum type="arabicPeriod"/>
            </a:pPr>
            <a:r>
              <a:rPr lang="en-US" sz="2136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Reduce each group of pairs with the same key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05" name="Google Shape;405;p2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1665" y="3577226"/>
            <a:ext cx="2499865" cy="2516987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1"/>
          <p:cNvSpPr txBox="1"/>
          <p:nvPr/>
        </p:nvSpPr>
        <p:spPr>
          <a:xfrm>
            <a:off x="46275" y="6121155"/>
            <a:ext cx="11985398" cy="355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1" indent="93726" defTabSz="457200">
              <a:lnSpc>
                <a:spcPct val="110000"/>
              </a:lnSpc>
              <a:buClr>
                <a:srgbClr val="004785"/>
              </a:buClr>
              <a:buSzPts val="2132"/>
            </a:pPr>
            <a:r>
              <a:rPr lang="en-US" sz="1066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Content (on 4 steps of Hadoop w/ MapReduce) from: </a:t>
            </a:r>
            <a:r>
              <a:rPr lang="en-US" sz="1066" u="sng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https://hci.stanford.edu/courses/cs448g/a2/files/map_reduce_tutorial.pdf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lvl="1" indent="93726" defTabSz="457200">
              <a:lnSpc>
                <a:spcPct val="110000"/>
              </a:lnSpc>
              <a:spcBef>
                <a:spcPts val="150"/>
              </a:spcBef>
              <a:buClr>
                <a:srgbClr val="004785"/>
              </a:buClr>
              <a:buSzPts val="2132"/>
            </a:pPr>
            <a:r>
              <a:rPr lang="en-US" sz="1066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Images: https://www.diyotta.com/glossary/what-is-hadoop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2"/>
          <p:cNvSpPr txBox="1">
            <a:spLocks noGrp="1"/>
          </p:cNvSpPr>
          <p:nvPr>
            <p:ph type="body" idx="1"/>
          </p:nvPr>
        </p:nvSpPr>
        <p:spPr>
          <a:xfrm>
            <a:off x="575672" y="4550000"/>
            <a:ext cx="9144001" cy="507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Data Analysis: Extracting Intelligence from Big Data</a:t>
            </a:r>
            <a:endParaRPr/>
          </a:p>
        </p:txBody>
      </p:sp>
      <p:sp>
        <p:nvSpPr>
          <p:cNvPr id="412" name="Google Shape;412;p22"/>
          <p:cNvSpPr txBox="1">
            <a:spLocks noGrp="1"/>
          </p:cNvSpPr>
          <p:nvPr>
            <p:ph type="title"/>
          </p:nvPr>
        </p:nvSpPr>
        <p:spPr>
          <a:xfrm>
            <a:off x="575671" y="3486772"/>
            <a:ext cx="11040658" cy="105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r>
              <a:rPr lang="en-US"/>
              <a:t>AI Fundamentals for Non-Data Scientists</a:t>
            </a:r>
            <a:endParaRPr/>
          </a:p>
        </p:txBody>
      </p:sp>
      <p:sp>
        <p:nvSpPr>
          <p:cNvPr id="413" name="Google Shape;413;p22"/>
          <p:cNvSpPr/>
          <p:nvPr/>
        </p:nvSpPr>
        <p:spPr>
          <a:xfrm>
            <a:off x="575672" y="5426029"/>
            <a:ext cx="11143888" cy="77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defTabSz="457200">
              <a:lnSpc>
                <a:spcPct val="113000"/>
              </a:lnSpc>
              <a:buClr>
                <a:srgbClr val="06AAFC"/>
              </a:buClr>
              <a:buSzPts val="4400"/>
            </a:pPr>
            <a:r>
              <a:rPr lang="en-US" sz="2200" kern="0">
                <a:solidFill>
                  <a:srgbClr val="06AAFC"/>
                </a:solidFill>
                <a:latin typeface="Garamond"/>
                <a:ea typeface="Garamond"/>
                <a:cs typeface="Garamond"/>
                <a:sym typeface="Garamond"/>
              </a:rPr>
              <a:t>Kartik Hosanagar, Professor of Operations, Information and Decisions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Data Mining</a:t>
            </a:r>
            <a:endParaRPr/>
          </a:p>
        </p:txBody>
      </p:sp>
      <p:sp>
        <p:nvSpPr>
          <p:cNvPr id="419" name="Google Shape;419;p23"/>
          <p:cNvSpPr txBox="1">
            <a:spLocks noGrp="1"/>
          </p:cNvSpPr>
          <p:nvPr>
            <p:ph type="body" idx="1"/>
          </p:nvPr>
        </p:nvSpPr>
        <p:spPr>
          <a:xfrm>
            <a:off x="838200" y="1310108"/>
            <a:ext cx="10515600" cy="5139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280737" lvl="1" indent="-280737">
              <a:lnSpc>
                <a:spcPct val="110000"/>
              </a:lnSpc>
              <a:spcBef>
                <a:spcPts val="0"/>
              </a:spcBef>
              <a:buSzPts val="4800"/>
              <a:buFont typeface="Arial"/>
              <a:buChar char="•"/>
            </a:pPr>
            <a:r>
              <a:rPr lang="en-US" sz="2400"/>
              <a:t>Term encompassing tools for discovering patterns in large datasets</a:t>
            </a:r>
            <a:endParaRPr/>
          </a:p>
          <a:p>
            <a:pPr marL="280737" lvl="1" indent="-280737">
              <a:lnSpc>
                <a:spcPct val="110000"/>
              </a:lnSpc>
              <a:spcBef>
                <a:spcPts val="1500"/>
              </a:spcBef>
              <a:buSzPts val="4800"/>
              <a:buFont typeface="Arial"/>
              <a:buChar char="•"/>
            </a:pPr>
            <a:r>
              <a:rPr lang="en-US" sz="2400"/>
              <a:t>Data mining vs. regressions?</a:t>
            </a:r>
            <a:endParaRPr/>
          </a:p>
          <a:p>
            <a:pPr marL="661737" lvl="2" indent="-280737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Representation</a:t>
            </a:r>
            <a:endParaRPr/>
          </a:p>
          <a:p>
            <a:pPr marL="1042737" lvl="3" indent="-280737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Risk = 0.93*prior_default + 0.23*nun_cards – 1.3*employed – 0.734</a:t>
            </a:r>
            <a:endParaRPr/>
          </a:p>
          <a:p>
            <a:pPr marL="280737" lvl="1" indent="-280737">
              <a:lnSpc>
                <a:spcPct val="110000"/>
              </a:lnSpc>
              <a:spcBef>
                <a:spcPts val="1500"/>
              </a:spcBef>
              <a:buSzPts val="4800"/>
              <a:buFont typeface="Arial"/>
              <a:buChar char="•"/>
            </a:pPr>
            <a:r>
              <a:rPr lang="en-US" sz="2400"/>
              <a:t>How did the technique find the relevant variables and coefficients?</a:t>
            </a:r>
            <a:endParaRPr/>
          </a:p>
          <a:p>
            <a:pPr marL="661737" lvl="2" indent="-280737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Regression: analyst had a hypothesis</a:t>
            </a:r>
            <a:endParaRPr/>
          </a:p>
          <a:p>
            <a:pPr marL="661737" lvl="2" indent="-280737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Data mining: data-driven exploration</a:t>
            </a:r>
            <a:endParaRPr/>
          </a:p>
          <a:p>
            <a:pPr marL="280737" lvl="1" indent="-280737">
              <a:lnSpc>
                <a:spcPct val="110000"/>
              </a:lnSpc>
              <a:spcBef>
                <a:spcPts val="1500"/>
              </a:spcBef>
              <a:buSzPts val="4800"/>
              <a:buFont typeface="Arial"/>
              <a:buChar char="•"/>
            </a:pPr>
            <a:r>
              <a:rPr lang="en-US" sz="2400"/>
              <a:t>Data mining techniques/tools</a:t>
            </a:r>
            <a:endParaRPr/>
          </a:p>
          <a:p>
            <a:pPr marL="661737" lvl="2" indent="-280737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Clustering  </a:t>
            </a:r>
            <a:endParaRPr/>
          </a:p>
          <a:p>
            <a:pPr marL="661737" lvl="2" indent="-280737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Association rule mining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What are General-Purpose Technologies (GPTs)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What are General-Purpose Technologies (GPTs)?</a:t>
            </a:r>
          </a:p>
        </p:txBody>
      </p:sp>
      <p:sp>
        <p:nvSpPr>
          <p:cNvPr id="222" name="GPTs are “characterized by the potential for pervasive use in a wide range of sectors and by their technological dynamism” (Bresnahan &amp; Trajtenberg)…"/>
          <p:cNvSpPr txBox="1">
            <a:spLocks noGrp="1"/>
          </p:cNvSpPr>
          <p:nvPr>
            <p:ph type="body" idx="1"/>
          </p:nvPr>
        </p:nvSpPr>
        <p:spPr>
          <a:xfrm>
            <a:off x="838200" y="1310108"/>
            <a:ext cx="10515600" cy="4649245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54000" indent="-254000">
              <a:lnSpc>
                <a:spcPct val="110000"/>
              </a:lnSpc>
              <a:spcBef>
                <a:spcPts val="1500"/>
              </a:spcBef>
              <a:buSzPct val="100000"/>
              <a:buChar char="•"/>
            </a:pPr>
            <a:r>
              <a:t>GPTs are “characterized by the potential for pervasive use in a wide range of sectors and by their technological dynamism” (Bresnahan &amp; Trajtenberg) </a:t>
            </a:r>
          </a:p>
          <a:p>
            <a:pPr marL="508000" lvl="1" indent="-254000">
              <a:lnSpc>
                <a:spcPct val="110000"/>
              </a:lnSpc>
              <a:spcBef>
                <a:spcPts val="1500"/>
              </a:spcBef>
              <a:buSzPct val="100000"/>
              <a:buChar char="•"/>
            </a:pPr>
            <a:r>
              <a:t>GPTs stimulate innovation and economic growth</a:t>
            </a:r>
          </a:p>
          <a:p>
            <a:pPr marL="508000" lvl="1" indent="-254000">
              <a:lnSpc>
                <a:spcPct val="110000"/>
              </a:lnSpc>
              <a:spcBef>
                <a:spcPts val="1500"/>
              </a:spcBef>
              <a:buSzPct val="100000"/>
              <a:buChar char="•"/>
            </a:pPr>
            <a:r>
              <a:t>GPTs inform products strategy &amp; organizational design/strategy</a:t>
            </a:r>
          </a:p>
          <a:p>
            <a:pPr marL="254000" indent="-254000">
              <a:lnSpc>
                <a:spcPct val="110000"/>
              </a:lnSpc>
              <a:spcBef>
                <a:spcPts val="3000"/>
              </a:spcBef>
              <a:buSzPct val="100000"/>
              <a:buChar char="•"/>
            </a:pPr>
            <a:r>
              <a:t>3 factors can indicate that a new technology shows promise as a GPT:</a:t>
            </a:r>
          </a:p>
          <a:p>
            <a:pPr marL="635000" lvl="1" indent="-381000">
              <a:lnSpc>
                <a:spcPct val="110000"/>
              </a:lnSpc>
              <a:spcBef>
                <a:spcPts val="1500"/>
              </a:spcBef>
              <a:buSzPct val="100000"/>
              <a:buAutoNum type="arabicPeriod"/>
            </a:pPr>
            <a:r>
              <a:t>Widespread use of the technology across many industries</a:t>
            </a:r>
          </a:p>
          <a:p>
            <a:pPr marL="635000" lvl="1" indent="-381000">
              <a:lnSpc>
                <a:spcPct val="110000"/>
              </a:lnSpc>
              <a:spcBef>
                <a:spcPts val="1500"/>
              </a:spcBef>
              <a:buSzPct val="100000"/>
              <a:buAutoNum type="arabicPeriod"/>
            </a:pPr>
            <a:r>
              <a:t>High volume of research jobs related to the technology</a:t>
            </a:r>
          </a:p>
          <a:p>
            <a:pPr marL="635000" lvl="1" indent="-381000">
              <a:lnSpc>
                <a:spcPct val="110000"/>
              </a:lnSpc>
              <a:spcBef>
                <a:spcPts val="1500"/>
              </a:spcBef>
              <a:buSzPct val="100000"/>
              <a:buAutoNum type="arabicPeriod"/>
            </a:pPr>
            <a:r>
              <a:t>Research jobs widespread across many industries</a:t>
            </a:r>
          </a:p>
        </p:txBody>
      </p:sp>
      <p:sp>
        <p:nvSpPr>
          <p:cNvPr id="223" name="Content/quotes from: “Could Machine Learning Be a General-Purpose Technology? Evidence from Online Job Postings” by Goldfarb, Taska &amp; Teodoridis. Note: the Bresnahan &amp; Tajtenberg quote is from the above paper. The authors of that paper had quoted this de"/>
          <p:cNvSpPr txBox="1"/>
          <p:nvPr/>
        </p:nvSpPr>
        <p:spPr>
          <a:xfrm>
            <a:off x="2442133" y="6070169"/>
            <a:ext cx="9490014" cy="480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fontScale="92500"/>
          </a:bodyPr>
          <a:lstStyle/>
          <a:p>
            <a:pPr lvl="1" indent="94869" defTabSz="758952">
              <a:lnSpc>
                <a:spcPct val="110000"/>
              </a:lnSpc>
              <a:spcBef>
                <a:spcPts val="1200"/>
              </a:spcBef>
              <a:defRPr sz="2158">
                <a:solidFill>
                  <a:schemeClr val="accent1"/>
                </a:solidFill>
              </a:defRPr>
            </a:pPr>
            <a:r>
              <a:rPr sz="1079"/>
              <a:t>Content/quotes from: “Could Machine Learning Be a General-Purpose Technology? Evidence from Online Job Postings” by Goldfarb, Taska &amp; Teodoridis. Note: the Bresnahan &amp; Tajtenberg quote is from the above paper. The authors of that paper had quoted this definition from Bresnahan &amp; Tajtenberg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build="p" bldLvl="5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Clustering</a:t>
            </a:r>
            <a:endParaRPr/>
          </a:p>
        </p:txBody>
      </p:sp>
      <p:sp>
        <p:nvSpPr>
          <p:cNvPr id="425" name="Google Shape;425;p24"/>
          <p:cNvSpPr txBox="1">
            <a:spLocks noGrp="1"/>
          </p:cNvSpPr>
          <p:nvPr>
            <p:ph type="body" idx="1"/>
          </p:nvPr>
        </p:nvSpPr>
        <p:spPr>
          <a:xfrm>
            <a:off x="838200" y="1310108"/>
            <a:ext cx="5671245" cy="4728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0737" lvl="1" indent="-280737">
              <a:lnSpc>
                <a:spcPct val="110000"/>
              </a:lnSpc>
              <a:spcBef>
                <a:spcPts val="0"/>
              </a:spcBef>
              <a:buSzPts val="4800"/>
              <a:buFont typeface="Arial"/>
              <a:buChar char="•"/>
            </a:pPr>
            <a:r>
              <a:rPr lang="en-US" sz="2400"/>
              <a:t>Clustering: Grouping data such that intra-group similarity is maximized while inter-group similarity is minimized</a:t>
            </a:r>
            <a:endParaRPr/>
          </a:p>
          <a:p>
            <a:pPr marL="280737" lvl="1" indent="-280737">
              <a:lnSpc>
                <a:spcPct val="110000"/>
              </a:lnSpc>
              <a:spcBef>
                <a:spcPts val="2000"/>
              </a:spcBef>
              <a:buSzPts val="4800"/>
              <a:buFont typeface="Arial"/>
              <a:buChar char="•"/>
            </a:pPr>
            <a:r>
              <a:rPr lang="en-US" sz="2400"/>
              <a:t>Application: Data-driven customer segmentation</a:t>
            </a:r>
            <a:endParaRPr/>
          </a:p>
        </p:txBody>
      </p:sp>
      <p:pic>
        <p:nvPicPr>
          <p:cNvPr id="426" name="Google Shape;426;p24" descr="cluster-analysi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1999" y="755471"/>
            <a:ext cx="4968592" cy="5347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Association Rule Mining</a:t>
            </a:r>
            <a:endParaRPr/>
          </a:p>
        </p:txBody>
      </p:sp>
      <p:sp>
        <p:nvSpPr>
          <p:cNvPr id="432" name="Google Shape;432;p25"/>
          <p:cNvSpPr txBox="1"/>
          <p:nvPr/>
        </p:nvSpPr>
        <p:spPr>
          <a:xfrm>
            <a:off x="838200" y="1310108"/>
            <a:ext cx="9533633" cy="247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54000" lvl="1" indent="-254000" defTabSz="457200">
              <a:lnSpc>
                <a:spcPct val="110000"/>
              </a:lnSpc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Association rule mining - finding common co-occurrences in data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54000" lvl="1" indent="-254000" defTabSz="457200">
              <a:lnSpc>
                <a:spcPct val="110000"/>
              </a:lnSpc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Basket analysis: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35000" lvl="2" indent="-254000" defTabSz="457200">
              <a:lnSpc>
                <a:spcPct val="110000"/>
              </a:lnSpc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{bread, butter} </a:t>
            </a:r>
            <a:r>
              <a:rPr lang="en-US" sz="2400" kern="0">
                <a:solidFill>
                  <a:srgbClr val="004785"/>
                </a:solidFill>
                <a:latin typeface="Arimo"/>
                <a:ea typeface="Arimo"/>
                <a:cs typeface="Arimo"/>
                <a:sym typeface="Arimo"/>
              </a:rPr>
              <a:t>➜</a:t>
            </a: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 {milk}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3" name="Google Shape;433;p25"/>
          <p:cNvSpPr txBox="1"/>
          <p:nvPr/>
        </p:nvSpPr>
        <p:spPr>
          <a:xfrm>
            <a:off x="819866" y="2963207"/>
            <a:ext cx="6375301" cy="2823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54000" lvl="2" indent="-254000" defTabSz="457200">
              <a:lnSpc>
                <a:spcPct val="110000"/>
              </a:lnSpc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Medical diagnosis: Fish oil and Raynaud’s disease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35000" lvl="1" indent="-254000" defTabSz="457200">
              <a:lnSpc>
                <a:spcPct val="110000"/>
              </a:lnSpc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“Local increase of blood viscosity during cold-induced Raynaud’s phenomenon”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35000" lvl="1" indent="-254000" defTabSz="457200">
              <a:lnSpc>
                <a:spcPct val="110000"/>
              </a:lnSpc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“Reduction in blood viscosity by eicosapentaenoic acid”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34" name="Google Shape;434;p2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4025" y="2272316"/>
            <a:ext cx="2882304" cy="310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From Description to Prediction</a:t>
            </a:r>
            <a:endParaRPr/>
          </a:p>
        </p:txBody>
      </p:sp>
      <p:sp>
        <p:nvSpPr>
          <p:cNvPr id="440" name="Google Shape;440;p26"/>
          <p:cNvSpPr txBox="1">
            <a:spLocks noGrp="1"/>
          </p:cNvSpPr>
          <p:nvPr>
            <p:ph type="body" idx="1"/>
          </p:nvPr>
        </p:nvSpPr>
        <p:spPr>
          <a:xfrm>
            <a:off x="838200" y="1310108"/>
            <a:ext cx="10332244" cy="3913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0737" lvl="1" indent="-280737">
              <a:lnSpc>
                <a:spcPct val="110000"/>
              </a:lnSpc>
              <a:spcBef>
                <a:spcPts val="0"/>
              </a:spcBef>
              <a:buSzPts val="4800"/>
              <a:buFont typeface="Arial"/>
              <a:buChar char="•"/>
            </a:pPr>
            <a:r>
              <a:rPr lang="en-US" sz="2400"/>
              <a:t>Data mining (including clustering and association rule mining) is ultimately about discovering &amp; describing what patterns exist in data</a:t>
            </a:r>
            <a:endParaRPr/>
          </a:p>
          <a:p>
            <a:pPr marL="280737" lvl="1" indent="-280737">
              <a:lnSpc>
                <a:spcPct val="110000"/>
              </a:lnSpc>
              <a:spcBef>
                <a:spcPts val="2000"/>
              </a:spcBef>
              <a:buSzPts val="4800"/>
              <a:buFont typeface="Arial"/>
              <a:buChar char="•"/>
            </a:pPr>
            <a:r>
              <a:rPr lang="en-US" sz="2400"/>
              <a:t>The next step, and the core business opportunity, involves using data to make predictions about the future, called predictive analytics</a:t>
            </a:r>
            <a:endParaRPr/>
          </a:p>
          <a:p>
            <a:pPr marL="661737" lvl="2" indent="-280737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Can we predict demand?</a:t>
            </a:r>
            <a:endParaRPr/>
          </a:p>
          <a:p>
            <a:pPr marL="661737" lvl="2" indent="-280737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Can we predict fraud?</a:t>
            </a:r>
            <a:endParaRPr/>
          </a:p>
        </p:txBody>
      </p:sp>
      <p:sp>
        <p:nvSpPr>
          <p:cNvPr id="441" name="Google Shape;441;p26"/>
          <p:cNvSpPr txBox="1"/>
          <p:nvPr/>
        </p:nvSpPr>
        <p:spPr>
          <a:xfrm>
            <a:off x="5148294" y="6264153"/>
            <a:ext cx="6968980" cy="31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indent="114300" defTabSz="457200">
              <a:lnSpc>
                <a:spcPct val="110000"/>
              </a:lnSpc>
              <a:buClr>
                <a:srgbClr val="004785"/>
              </a:buClr>
              <a:buSzPts val="2600"/>
            </a:pPr>
            <a:r>
              <a:rPr lang="en-US" sz="13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Content/quotes from: “Prediction Machines” by Ajay Agrawal, Joshua Gans, and Avi Goldfarb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Predictive Analytics: Amazon Recommendations</a:t>
            </a:r>
            <a:endParaRPr/>
          </a:p>
        </p:txBody>
      </p:sp>
      <p:sp>
        <p:nvSpPr>
          <p:cNvPr id="447" name="Google Shape;447;p27"/>
          <p:cNvSpPr/>
          <p:nvPr/>
        </p:nvSpPr>
        <p:spPr>
          <a:xfrm>
            <a:off x="3503191" y="2904555"/>
            <a:ext cx="317501" cy="254001"/>
          </a:xfrm>
          <a:prstGeom prst="rightArrow">
            <a:avLst>
              <a:gd name="adj1" fmla="val 54688"/>
              <a:gd name="adj2" fmla="val 5687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004785"/>
              </a:buClr>
              <a:buSzPts val="3600"/>
            </a:pPr>
            <a:endParaRPr kern="0">
              <a:solidFill>
                <a:srgbClr val="00478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7"/>
          <p:cNvSpPr txBox="1"/>
          <p:nvPr/>
        </p:nvSpPr>
        <p:spPr>
          <a:xfrm>
            <a:off x="1744512" y="2626380"/>
            <a:ext cx="1449918" cy="81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004785"/>
              </a:buClr>
              <a:buSzPts val="3800"/>
            </a:pPr>
            <a:r>
              <a:rPr lang="en-US" sz="19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Visit website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9" name="Google Shape;449;p27"/>
          <p:cNvSpPr/>
          <p:nvPr/>
        </p:nvSpPr>
        <p:spPr>
          <a:xfrm>
            <a:off x="5946549" y="2904555"/>
            <a:ext cx="317501" cy="254001"/>
          </a:xfrm>
          <a:prstGeom prst="rightArrow">
            <a:avLst>
              <a:gd name="adj1" fmla="val 54688"/>
              <a:gd name="adj2" fmla="val 5687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004785"/>
              </a:buClr>
              <a:buSzPts val="3600"/>
            </a:pPr>
            <a:endParaRPr kern="0">
              <a:solidFill>
                <a:srgbClr val="00478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7"/>
          <p:cNvSpPr/>
          <p:nvPr/>
        </p:nvSpPr>
        <p:spPr>
          <a:xfrm>
            <a:off x="8445002" y="2904555"/>
            <a:ext cx="317501" cy="254001"/>
          </a:xfrm>
          <a:prstGeom prst="rightArrow">
            <a:avLst>
              <a:gd name="adj1" fmla="val 54688"/>
              <a:gd name="adj2" fmla="val 5687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004785"/>
              </a:buClr>
              <a:buSzPts val="3600"/>
            </a:pPr>
            <a:endParaRPr kern="0">
              <a:solidFill>
                <a:srgbClr val="00478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7"/>
          <p:cNvSpPr txBox="1"/>
          <p:nvPr/>
        </p:nvSpPr>
        <p:spPr>
          <a:xfrm>
            <a:off x="4129453" y="2722101"/>
            <a:ext cx="1645379" cy="61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lvl="1" algn="ctr" defTabSz="457200">
              <a:lnSpc>
                <a:spcPct val="110000"/>
              </a:lnSpc>
              <a:buClr>
                <a:srgbClr val="004785"/>
              </a:buClr>
              <a:buSzPts val="3800"/>
            </a:pPr>
            <a:r>
              <a:rPr lang="en-US" sz="19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Shop and place in cart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2" name="Google Shape;452;p27"/>
          <p:cNvSpPr txBox="1"/>
          <p:nvPr/>
        </p:nvSpPr>
        <p:spPr>
          <a:xfrm>
            <a:off x="6531836" y="2722101"/>
            <a:ext cx="1645379" cy="61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004785"/>
              </a:buClr>
              <a:buSzPts val="3800"/>
            </a:pPr>
            <a:r>
              <a:rPr lang="en-US" sz="19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Pay for items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3" name="Google Shape;453;p27"/>
          <p:cNvSpPr txBox="1"/>
          <p:nvPr/>
        </p:nvSpPr>
        <p:spPr>
          <a:xfrm>
            <a:off x="8934220" y="2722101"/>
            <a:ext cx="1645379" cy="61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004785"/>
              </a:buClr>
              <a:buSzPts val="3800"/>
            </a:pPr>
            <a:r>
              <a:rPr lang="en-US" sz="19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Items shipped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54" name="Google Shape;454;p2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2441" y="1594340"/>
            <a:ext cx="1074059" cy="1127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8217" y="1813473"/>
            <a:ext cx="1847851" cy="689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02903" y="1594340"/>
            <a:ext cx="1103245" cy="1127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9171" y="1594340"/>
            <a:ext cx="1215476" cy="1127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" name="Google Shape;458;p27"/>
          <p:cNvGrpSpPr/>
          <p:nvPr/>
        </p:nvGrpSpPr>
        <p:grpSpPr>
          <a:xfrm>
            <a:off x="1371600" y="3653343"/>
            <a:ext cx="5249735" cy="2101078"/>
            <a:chOff x="0" y="-1"/>
            <a:chExt cx="10499469" cy="4202154"/>
          </a:xfrm>
        </p:grpSpPr>
        <p:pic>
          <p:nvPicPr>
            <p:cNvPr id="459" name="Google Shape;459;p27" descr="Imag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67430" y="2137426"/>
              <a:ext cx="9117469" cy="15195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0" name="Google Shape;460;p27"/>
            <p:cNvGrpSpPr/>
            <p:nvPr/>
          </p:nvGrpSpPr>
          <p:grpSpPr>
            <a:xfrm>
              <a:off x="0" y="-1"/>
              <a:ext cx="10499469" cy="4202154"/>
              <a:chOff x="0" y="-1"/>
              <a:chExt cx="10499468" cy="4202153"/>
            </a:xfrm>
          </p:grpSpPr>
          <p:sp>
            <p:nvSpPr>
              <p:cNvPr id="461" name="Google Shape;461;p27"/>
              <p:cNvSpPr/>
              <p:nvPr/>
            </p:nvSpPr>
            <p:spPr>
              <a:xfrm rot="5400000" flipH="1">
                <a:off x="4199681" y="63500"/>
                <a:ext cx="635001" cy="508000"/>
              </a:xfrm>
              <a:prstGeom prst="rightArrow">
                <a:avLst>
                  <a:gd name="adj1" fmla="val 54688"/>
                  <a:gd name="adj2" fmla="val 75258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13" tIns="45713" rIns="45713" bIns="45713" anchor="ctr" anchorCtr="0">
                <a:noAutofit/>
              </a:bodyPr>
              <a:lstStyle/>
              <a:p>
                <a:pPr defTabSz="457200">
                  <a:buClr>
                    <a:srgbClr val="004785"/>
                  </a:buClr>
                  <a:buSzPts val="3600"/>
                </a:pPr>
                <a:endParaRPr kern="0">
                  <a:solidFill>
                    <a:srgbClr val="00478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27"/>
              <p:cNvSpPr/>
              <p:nvPr/>
            </p:nvSpPr>
            <p:spPr>
              <a:xfrm>
                <a:off x="0" y="1395552"/>
                <a:ext cx="10499468" cy="2806601"/>
              </a:xfrm>
              <a:prstGeom prst="rect">
                <a:avLst/>
              </a:prstGeom>
              <a:noFill/>
              <a:ln w="63500" cap="rnd" cmpd="sng">
                <a:solidFill>
                  <a:srgbClr val="4090C7"/>
                </a:solidFill>
                <a:prstDash val="dash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13" tIns="45713" rIns="45713" bIns="45713" anchor="ctr" anchorCtr="0">
                <a:noAutofit/>
              </a:bodyPr>
              <a:lstStyle/>
              <a:p>
                <a:pPr defTabSz="457200">
                  <a:buClr>
                    <a:srgbClr val="2D2C41"/>
                  </a:buClr>
                  <a:buSzPts val="3600"/>
                </a:pPr>
                <a:endParaRPr kern="0">
                  <a:solidFill>
                    <a:srgbClr val="2D2C4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27"/>
              <p:cNvSpPr txBox="1"/>
              <p:nvPr/>
            </p:nvSpPr>
            <p:spPr>
              <a:xfrm>
                <a:off x="1067728" y="759433"/>
                <a:ext cx="7025908" cy="118243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rmAutofit/>
              </a:bodyPr>
              <a:lstStyle/>
              <a:p>
                <a:pPr marL="0" lvl="1" algn="ctr" defTabSz="457200">
                  <a:lnSpc>
                    <a:spcPct val="110000"/>
                  </a:lnSpc>
                  <a:buClr>
                    <a:srgbClr val="004785"/>
                  </a:buClr>
                  <a:buSzPts val="3800"/>
                </a:pPr>
                <a:r>
                  <a:rPr lang="en-US" sz="1900" kern="0">
                    <a:solidFill>
                      <a:srgbClr val="004785"/>
                    </a:solidFill>
                    <a:latin typeface="Arial"/>
                    <a:ea typeface="Arial"/>
                    <a:cs typeface="Arial"/>
                    <a:sym typeface="Arial"/>
                  </a:rPr>
                  <a:t>Amazon’s Recommendations</a:t>
                </a:r>
                <a:endParaRPr sz="7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4" name="Google Shape;464;p27"/>
          <p:cNvSpPr txBox="1"/>
          <p:nvPr/>
        </p:nvSpPr>
        <p:spPr>
          <a:xfrm>
            <a:off x="74727" y="5955483"/>
            <a:ext cx="12042548" cy="61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indent="114300" defTabSz="457200">
              <a:lnSpc>
                <a:spcPct val="110000"/>
              </a:lnSpc>
              <a:buClr>
                <a:srgbClr val="004785"/>
              </a:buClr>
              <a:buSzPts val="2200"/>
            </a:pPr>
            <a:r>
              <a:rPr lang="en-US" sz="11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Content/quotes from: “Prediction Machines” by Ajay Agrawal, Joshua Gans, and Avi Goldfarb, Images: https://www.netsville.com/2018/11/13/amazon-hq2-bringing-25k-jobs-to-2-new-east-coast-locations/amazon-logo-square/, https://icon-library.net/icon/shopping-icon-on-amazon-25.html, https://www.imore.com/amazon-app-everything-you-need-know, https://services.amazon.com/handmade/getting-started-guide.html, https://www.mageplaza.com/blog/product-recomendation-how-amazon-succeeds-with-it.html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Predictive Analytics: Amazon Payments</a:t>
            </a:r>
            <a:endParaRPr/>
          </a:p>
        </p:txBody>
      </p:sp>
      <p:sp>
        <p:nvSpPr>
          <p:cNvPr id="470" name="Google Shape;470;p28"/>
          <p:cNvSpPr/>
          <p:nvPr/>
        </p:nvSpPr>
        <p:spPr>
          <a:xfrm>
            <a:off x="4099151" y="3200233"/>
            <a:ext cx="317501" cy="254001"/>
          </a:xfrm>
          <a:prstGeom prst="rightArrow">
            <a:avLst>
              <a:gd name="adj1" fmla="val 54688"/>
              <a:gd name="adj2" fmla="val 5687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004785"/>
              </a:buClr>
              <a:buSzPts val="3600"/>
            </a:pPr>
            <a:endParaRPr kern="0">
              <a:solidFill>
                <a:srgbClr val="00478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8"/>
          <p:cNvSpPr txBox="1"/>
          <p:nvPr/>
        </p:nvSpPr>
        <p:spPr>
          <a:xfrm>
            <a:off x="2003973" y="2914328"/>
            <a:ext cx="1449918" cy="81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004785"/>
              </a:buClr>
              <a:buSzPts val="3800"/>
            </a:pPr>
            <a:r>
              <a:rPr lang="en-US" sz="19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Items purchased*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2" name="Google Shape;472;p28"/>
          <p:cNvSpPr/>
          <p:nvPr/>
        </p:nvSpPr>
        <p:spPr>
          <a:xfrm>
            <a:off x="7775349" y="3200233"/>
            <a:ext cx="317501" cy="254001"/>
          </a:xfrm>
          <a:prstGeom prst="rightArrow">
            <a:avLst>
              <a:gd name="adj1" fmla="val 54688"/>
              <a:gd name="adj2" fmla="val 5687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004785"/>
              </a:buClr>
              <a:buSzPts val="3600"/>
            </a:pPr>
            <a:endParaRPr kern="0">
              <a:solidFill>
                <a:srgbClr val="00478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8"/>
          <p:cNvSpPr txBox="1"/>
          <p:nvPr/>
        </p:nvSpPr>
        <p:spPr>
          <a:xfrm>
            <a:off x="5061910" y="2779598"/>
            <a:ext cx="2068180" cy="1079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004785"/>
              </a:buClr>
              <a:buSzPts val="3800"/>
            </a:pPr>
            <a:r>
              <a:rPr lang="en-US" sz="19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Algorithm predicts fraud has occurred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4" name="Google Shape;474;p28"/>
          <p:cNvSpPr txBox="1"/>
          <p:nvPr/>
        </p:nvSpPr>
        <p:spPr>
          <a:xfrm>
            <a:off x="8738110" y="2914328"/>
            <a:ext cx="1847851" cy="81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004785"/>
              </a:buClr>
              <a:buSzPts val="3800"/>
            </a:pPr>
            <a:r>
              <a:rPr lang="en-US" sz="19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Payment method rejected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5" name="Google Shape;475;p28"/>
          <p:cNvSpPr/>
          <p:nvPr/>
        </p:nvSpPr>
        <p:spPr>
          <a:xfrm rot="5400000" flipH="1">
            <a:off x="5937250" y="3859408"/>
            <a:ext cx="317500" cy="254001"/>
          </a:xfrm>
          <a:prstGeom prst="rightArrow">
            <a:avLst>
              <a:gd name="adj1" fmla="val 54688"/>
              <a:gd name="adj2" fmla="val 7525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004785"/>
              </a:buClr>
              <a:buSzPts val="3600"/>
            </a:pPr>
            <a:endParaRPr kern="0">
              <a:solidFill>
                <a:srgbClr val="00478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8"/>
          <p:cNvSpPr/>
          <p:nvPr/>
        </p:nvSpPr>
        <p:spPr>
          <a:xfrm>
            <a:off x="2638564" y="4351119"/>
            <a:ext cx="6914873" cy="1526680"/>
          </a:xfrm>
          <a:prstGeom prst="rect">
            <a:avLst/>
          </a:prstGeom>
          <a:noFill/>
          <a:ln w="63500" cap="rnd" cmpd="sng">
            <a:solidFill>
              <a:srgbClr val="4090C7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8"/>
          <p:cNvSpPr txBox="1"/>
          <p:nvPr/>
        </p:nvSpPr>
        <p:spPr>
          <a:xfrm>
            <a:off x="2879062" y="4417779"/>
            <a:ext cx="6272978" cy="139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1" algn="ctr" defTabSz="457200">
              <a:lnSpc>
                <a:spcPct val="110000"/>
              </a:lnSpc>
              <a:buClr>
                <a:srgbClr val="004785"/>
              </a:buClr>
              <a:buSzPts val="3500"/>
            </a:pPr>
            <a:r>
              <a:rPr lang="en-US" sz="175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*Past data about customer behavior on the site, coupled with knowledge of which previous purchases were fraudulent, helps train the system to make real-time fraud predictions based on customer behavior (this will be discussed further in Module 3)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78" name="Google Shape;478;p2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1122" y="1382141"/>
            <a:ext cx="1215620" cy="1532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8705" y="1382141"/>
            <a:ext cx="1714591" cy="1532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28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95941" y="1382141"/>
            <a:ext cx="1532188" cy="1532188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28"/>
          <p:cNvSpPr txBox="1"/>
          <p:nvPr/>
        </p:nvSpPr>
        <p:spPr>
          <a:xfrm>
            <a:off x="74727" y="6142398"/>
            <a:ext cx="12042548" cy="43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indent="114300" defTabSz="457200">
              <a:lnSpc>
                <a:spcPct val="110000"/>
              </a:lnSpc>
              <a:buClr>
                <a:srgbClr val="004785"/>
              </a:buClr>
              <a:buSzPts val="2200"/>
            </a:pPr>
            <a:r>
              <a:rPr lang="en-US" sz="11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Content/quotes from: https://stripe.com/radar/guide, Images: https://visualmodo.com/6-security-tips-protect-ecommerce-site/, https://medium.com/@fenjiro/data-mining-for-banking-loan-approval-use-case-e7c2bc3ece3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Implications of Big Data &amp; Predictive Analytics</a:t>
            </a:r>
            <a:endParaRPr/>
          </a:p>
        </p:txBody>
      </p:sp>
      <p:sp>
        <p:nvSpPr>
          <p:cNvPr id="487" name="Google Shape;487;p29"/>
          <p:cNvSpPr txBox="1">
            <a:spLocks noGrp="1"/>
          </p:cNvSpPr>
          <p:nvPr>
            <p:ph type="body" idx="1"/>
          </p:nvPr>
        </p:nvSpPr>
        <p:spPr>
          <a:xfrm>
            <a:off x="838200" y="1310108"/>
            <a:ext cx="10332244" cy="4363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0737" lvl="1" indent="-280737">
              <a:lnSpc>
                <a:spcPct val="110000"/>
              </a:lnSpc>
              <a:spcBef>
                <a:spcPts val="0"/>
              </a:spcBef>
              <a:buSzPts val="4800"/>
              <a:buFont typeface="Arial"/>
              <a:buChar char="•"/>
            </a:pPr>
            <a:r>
              <a:rPr lang="en-US" sz="2400"/>
              <a:t>Big data &amp; predictive analytics have direct benefits for Amazon</a:t>
            </a:r>
            <a:endParaRPr/>
          </a:p>
          <a:p>
            <a:pPr marL="661737" lvl="2" indent="-280737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Helpful recommendations </a:t>
            </a:r>
            <a:r>
              <a:rPr lang="en-US">
                <a:latin typeface="Arimo"/>
                <a:ea typeface="Arimo"/>
                <a:cs typeface="Arimo"/>
                <a:sym typeface="Arimo"/>
              </a:rPr>
              <a:t>➜</a:t>
            </a:r>
            <a:r>
              <a:rPr lang="en-US" sz="2400"/>
              <a:t> more shoppers and purchases</a:t>
            </a:r>
            <a:endParaRPr/>
          </a:p>
          <a:p>
            <a:pPr marL="661737" lvl="2" indent="-280737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Accurate fraud predictions </a:t>
            </a:r>
            <a:r>
              <a:rPr lang="en-US">
                <a:latin typeface="Arimo"/>
                <a:ea typeface="Arimo"/>
                <a:cs typeface="Arimo"/>
                <a:sym typeface="Arimo"/>
              </a:rPr>
              <a:t>➜</a:t>
            </a:r>
            <a:r>
              <a:rPr lang="en-US" sz="2400"/>
              <a:t> fewer losses &amp; happier customers</a:t>
            </a:r>
            <a:endParaRPr/>
          </a:p>
          <a:p>
            <a:pPr marL="280737" lvl="1" indent="-280737">
              <a:lnSpc>
                <a:spcPct val="110000"/>
              </a:lnSpc>
              <a:spcBef>
                <a:spcPts val="2000"/>
              </a:spcBef>
              <a:buSzPts val="4800"/>
              <a:buFont typeface="Arial"/>
              <a:buChar char="•"/>
            </a:pPr>
            <a:r>
              <a:rPr lang="en-US" sz="2400"/>
              <a:t>Perhaps most importantly, prediction can be a virtuous cycle</a:t>
            </a:r>
            <a:endParaRPr/>
          </a:p>
          <a:p>
            <a:pPr marL="661737" lvl="2" indent="-280737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Better predictions </a:t>
            </a:r>
            <a:r>
              <a:rPr lang="en-US">
                <a:latin typeface="Arimo"/>
                <a:ea typeface="Arimo"/>
                <a:cs typeface="Arimo"/>
                <a:sym typeface="Arimo"/>
              </a:rPr>
              <a:t>➜</a:t>
            </a:r>
            <a:r>
              <a:rPr lang="en-US" sz="2400"/>
              <a:t> more shoppers </a:t>
            </a:r>
            <a:r>
              <a:rPr lang="en-US">
                <a:latin typeface="Arimo"/>
                <a:ea typeface="Arimo"/>
                <a:cs typeface="Arimo"/>
                <a:sym typeface="Arimo"/>
              </a:rPr>
              <a:t>➜</a:t>
            </a:r>
            <a:r>
              <a:rPr lang="en-US" sz="2400"/>
              <a:t> more data </a:t>
            </a:r>
            <a:r>
              <a:rPr lang="en-US">
                <a:latin typeface="Arimo"/>
                <a:ea typeface="Arimo"/>
                <a:cs typeface="Arimo"/>
                <a:sym typeface="Arimo"/>
              </a:rPr>
              <a:t>➜</a:t>
            </a:r>
            <a:r>
              <a:rPr lang="en-US" sz="2400"/>
              <a:t> better predictions</a:t>
            </a:r>
            <a:endParaRPr/>
          </a:p>
        </p:txBody>
      </p:sp>
      <p:sp>
        <p:nvSpPr>
          <p:cNvPr id="488" name="Google Shape;488;p29"/>
          <p:cNvSpPr txBox="1"/>
          <p:nvPr/>
        </p:nvSpPr>
        <p:spPr>
          <a:xfrm>
            <a:off x="5148294" y="6264153"/>
            <a:ext cx="6968980" cy="31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indent="114300" defTabSz="457200">
              <a:lnSpc>
                <a:spcPct val="110000"/>
              </a:lnSpc>
              <a:buClr>
                <a:srgbClr val="004785"/>
              </a:buClr>
              <a:buSzPts val="2600"/>
            </a:pPr>
            <a:r>
              <a:rPr lang="en-US" sz="13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Content/quotes from: “Prediction Machines” by Ajay Agrawal, Joshua Gans, and Avi Goldfarb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0"/>
          <p:cNvSpPr txBox="1">
            <a:spLocks noGrp="1"/>
          </p:cNvSpPr>
          <p:nvPr>
            <p:ph type="body" idx="1"/>
          </p:nvPr>
        </p:nvSpPr>
        <p:spPr>
          <a:xfrm>
            <a:off x="575672" y="4550000"/>
            <a:ext cx="9144001" cy="507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Introduction to Artificial Intelligence</a:t>
            </a:r>
            <a:endParaRPr/>
          </a:p>
        </p:txBody>
      </p:sp>
      <p:sp>
        <p:nvSpPr>
          <p:cNvPr id="494" name="Google Shape;494;p30"/>
          <p:cNvSpPr txBox="1">
            <a:spLocks noGrp="1"/>
          </p:cNvSpPr>
          <p:nvPr>
            <p:ph type="title"/>
          </p:nvPr>
        </p:nvSpPr>
        <p:spPr>
          <a:xfrm>
            <a:off x="575671" y="3486772"/>
            <a:ext cx="10848951" cy="105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r>
              <a:rPr lang="en-US"/>
              <a:t>AI Fundamentals for Non-Data Scientists</a:t>
            </a:r>
            <a:endParaRPr/>
          </a:p>
        </p:txBody>
      </p:sp>
      <p:sp>
        <p:nvSpPr>
          <p:cNvPr id="495" name="Google Shape;495;p30"/>
          <p:cNvSpPr/>
          <p:nvPr/>
        </p:nvSpPr>
        <p:spPr>
          <a:xfrm>
            <a:off x="575672" y="5426029"/>
            <a:ext cx="11143888" cy="77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defTabSz="457200">
              <a:lnSpc>
                <a:spcPct val="113000"/>
              </a:lnSpc>
              <a:buClr>
                <a:srgbClr val="06AAFC"/>
              </a:buClr>
              <a:buSzPts val="4400"/>
            </a:pPr>
            <a:r>
              <a:rPr lang="en-US" sz="2200" kern="0">
                <a:solidFill>
                  <a:srgbClr val="06AAFC"/>
                </a:solidFill>
                <a:latin typeface="Garamond"/>
                <a:ea typeface="Garamond"/>
                <a:cs typeface="Garamond"/>
                <a:sym typeface="Garamond"/>
              </a:rPr>
              <a:t>Kartik Hosanagar, Professor of Operations, Information and Decisions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Agenda</a:t>
            </a:r>
            <a:endParaRPr/>
          </a:p>
        </p:txBody>
      </p:sp>
      <p:sp>
        <p:nvSpPr>
          <p:cNvPr id="501" name="Google Shape;501;p31"/>
          <p:cNvSpPr txBox="1"/>
          <p:nvPr/>
        </p:nvSpPr>
        <p:spPr>
          <a:xfrm>
            <a:off x="812800" y="1257300"/>
            <a:ext cx="10566400" cy="513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5750" indent="-285750" defTabSz="457200">
              <a:lnSpc>
                <a:spcPct val="110000"/>
              </a:lnSpc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Artificial Intelligence (AI) Overview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1" indent="-285750" defTabSz="457200">
              <a:lnSpc>
                <a:spcPct val="110000"/>
              </a:lnSpc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What AI is, types of AI, history of AI and the expert systems approach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indent="-285750" defTabSz="457200">
              <a:lnSpc>
                <a:spcPct val="110000"/>
              </a:lnSpc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Machine Learning (ML) Overview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1" indent="-285750" defTabSz="457200">
              <a:lnSpc>
                <a:spcPct val="110000"/>
              </a:lnSpc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How ML differs from AI and the three types of ML (supervised, unsupervised, and reinforcement learning)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indent="-285750" defTabSz="457200">
              <a:lnSpc>
                <a:spcPct val="110000"/>
              </a:lnSpc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Detailed View of ML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1" indent="-285750" defTabSz="457200">
              <a:lnSpc>
                <a:spcPct val="110000"/>
              </a:lnSpc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ML at 30,000 feet and factors that influence accuracy in ML</a:t>
            </a:r>
            <a:endParaRPr b="1"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 defTabSz="457200">
              <a:lnSpc>
                <a:spcPct val="110000"/>
              </a:lnSpc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Specific ML Methods: A Deep Dive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1" indent="-285750" defTabSz="457200">
              <a:lnSpc>
                <a:spcPct val="110000"/>
              </a:lnSpc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Logistic regression, decision trees &amp; random forests, and neural networks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What is Artificial Intelligence (AI)?</a:t>
            </a:r>
            <a:endParaRPr/>
          </a:p>
        </p:txBody>
      </p:sp>
      <p:sp>
        <p:nvSpPr>
          <p:cNvPr id="507" name="Google Shape;507;p32"/>
          <p:cNvSpPr txBox="1"/>
          <p:nvPr/>
        </p:nvSpPr>
        <p:spPr>
          <a:xfrm>
            <a:off x="812800" y="1257300"/>
            <a:ext cx="7243393" cy="487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defTabSz="457200">
              <a:lnSpc>
                <a:spcPct val="110000"/>
              </a:lnSpc>
              <a:buClr>
                <a:srgbClr val="06AAFC"/>
              </a:buClr>
              <a:buSzPts val="4800"/>
            </a:pPr>
            <a:r>
              <a:rPr lang="en-US" sz="2400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Definition of AI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defTabSz="457200">
              <a:lnSpc>
                <a:spcPct val="110000"/>
              </a:lnSpc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“The theory and development of computer systems able to perform tasks that normally require human intelligence” - Merriam Webster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defTabSz="457200">
              <a:lnSpc>
                <a:spcPct val="110000"/>
              </a:lnSpc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Understanding language, reasoning, speech recognition, decision-making, navigating the visual world, manipulating physical objects, etc.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08" name="Google Shape;508;p32" descr="Picture 6"/>
          <p:cNvPicPr preferRelativeResize="0"/>
          <p:nvPr/>
        </p:nvPicPr>
        <p:blipFill rotWithShape="1">
          <a:blip r:embed="rId3">
            <a:alphaModFix/>
          </a:blip>
          <a:srcRect l="14115" t="2987" r="17998"/>
          <a:stretch/>
        </p:blipFill>
        <p:spPr>
          <a:xfrm>
            <a:off x="8234722" y="1202197"/>
            <a:ext cx="3255029" cy="309985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2"/>
          <p:cNvSpPr/>
          <p:nvPr/>
        </p:nvSpPr>
        <p:spPr>
          <a:xfrm>
            <a:off x="7953313" y="4557012"/>
            <a:ext cx="3817788" cy="12858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85" y="21600"/>
                </a:moveTo>
                <a:cubicBezTo>
                  <a:pt x="396" y="21600"/>
                  <a:pt x="0" y="19988"/>
                  <a:pt x="0" y="18000"/>
                </a:cubicBezTo>
                <a:lnTo>
                  <a:pt x="0" y="3600"/>
                </a:lnTo>
                <a:cubicBezTo>
                  <a:pt x="0" y="1612"/>
                  <a:pt x="396" y="0"/>
                  <a:pt x="885" y="0"/>
                </a:cubicBezTo>
                <a:moveTo>
                  <a:pt x="20715" y="0"/>
                </a:moveTo>
                <a:cubicBezTo>
                  <a:pt x="21204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1204" y="21600"/>
                  <a:pt x="20715" y="21600"/>
                </a:cubicBezTo>
              </a:path>
            </a:pathLst>
          </a:cu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50" tIns="22850" rIns="22850" bIns="22850" anchor="ctr" anchorCtr="0">
            <a:noAutofit/>
          </a:bodyPr>
          <a:lstStyle/>
          <a:p>
            <a:pPr algn="ctr" defTabSz="457200">
              <a:buClr>
                <a:srgbClr val="000000"/>
              </a:buClr>
              <a:buSzPts val="1800"/>
            </a:pPr>
            <a:endParaRPr sz="9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32"/>
          <p:cNvSpPr txBox="1"/>
          <p:nvPr/>
        </p:nvSpPr>
        <p:spPr>
          <a:xfrm>
            <a:off x="8091910" y="4658929"/>
            <a:ext cx="3540595" cy="11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algn="ctr" defTabSz="457200">
              <a:buClr>
                <a:srgbClr val="06AAFC"/>
              </a:buClr>
              <a:buSzPts val="4600"/>
            </a:pPr>
            <a:r>
              <a:rPr lang="en-US" sz="2300" kern="0">
                <a:solidFill>
                  <a:srgbClr val="06AAFC"/>
                </a:solidFill>
                <a:latin typeface="Garamond"/>
                <a:ea typeface="Garamond"/>
                <a:cs typeface="Garamond"/>
                <a:sym typeface="Garamond"/>
              </a:rPr>
              <a:t>At its core, AI is about getting computers to do things that require human intelligence.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1" name="Google Shape;511;p32"/>
          <p:cNvSpPr txBox="1"/>
          <p:nvPr/>
        </p:nvSpPr>
        <p:spPr>
          <a:xfrm>
            <a:off x="5136065" y="6300839"/>
            <a:ext cx="6968980" cy="31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indent="99441" defTabSz="457200">
              <a:lnSpc>
                <a:spcPct val="110000"/>
              </a:lnSpc>
              <a:buClr>
                <a:srgbClr val="004785"/>
              </a:buClr>
              <a:buSzPts val="2262"/>
            </a:pPr>
            <a:r>
              <a:rPr lang="en-US" sz="1131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Images: https://www.securitymagazine.com/articles/90871-whats-the-real-role-of-ai-and-ml-in-cybersecurity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Intelligence on a Spectrum</a:t>
            </a:r>
            <a:endParaRPr/>
          </a:p>
        </p:txBody>
      </p:sp>
      <p:sp>
        <p:nvSpPr>
          <p:cNvPr id="517" name="Google Shape;517;p33"/>
          <p:cNvSpPr txBox="1"/>
          <p:nvPr/>
        </p:nvSpPr>
        <p:spPr>
          <a:xfrm>
            <a:off x="812800" y="1257300"/>
            <a:ext cx="10566400" cy="5135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defTabSz="457200">
              <a:buClr>
                <a:srgbClr val="06AAFC"/>
              </a:buClr>
              <a:buSzPts val="4560"/>
            </a:pPr>
            <a:r>
              <a:rPr lang="en-US" sz="2280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AI can refer to many different types of intelligence: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457200">
              <a:spcBef>
                <a:spcPts val="1400"/>
              </a:spcBef>
              <a:buClr>
                <a:srgbClr val="004785"/>
              </a:buClr>
              <a:buSzPts val="4560"/>
            </a:pPr>
            <a:r>
              <a:rPr lang="en-US" sz="228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Artificial Narrow Intelligence (weak AI): 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71462" indent="-271462" defTabSz="457200">
              <a:spcBef>
                <a:spcPts val="700"/>
              </a:spcBef>
              <a:buClr>
                <a:srgbClr val="004785"/>
              </a:buClr>
              <a:buSzPts val="4560"/>
              <a:buFont typeface="Arial"/>
              <a:buChar char="•"/>
            </a:pPr>
            <a:r>
              <a:rPr lang="en-US" sz="228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AI that is very good at one specific task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3575" lvl="1" indent="-301625" defTabSz="457200">
              <a:spcBef>
                <a:spcPts val="700"/>
              </a:spcBef>
              <a:buClr>
                <a:srgbClr val="004785"/>
              </a:buClr>
              <a:buSzPts val="4560"/>
              <a:buFont typeface="Arial"/>
              <a:buChar char="•"/>
            </a:pPr>
            <a:r>
              <a:rPr lang="en-US" sz="228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 chess algorithm that can beat any human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3575" lvl="1" indent="-301625" defTabSz="457200">
              <a:spcBef>
                <a:spcPts val="700"/>
              </a:spcBef>
              <a:buClr>
                <a:srgbClr val="004785"/>
              </a:buClr>
              <a:buSzPts val="4560"/>
              <a:buFont typeface="Arial"/>
              <a:buChar char="•"/>
            </a:pPr>
            <a:r>
              <a:rPr lang="en-US" sz="228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Amazon’s book recommendations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457200">
              <a:spcBef>
                <a:spcPts val="1400"/>
              </a:spcBef>
              <a:buClr>
                <a:srgbClr val="004785"/>
              </a:buClr>
              <a:buSzPts val="4560"/>
            </a:pPr>
            <a:r>
              <a:rPr lang="en-US" sz="228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Artificial General Intelligence (strong AI):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71462" indent="-271462" defTabSz="457200">
              <a:spcBef>
                <a:spcPts val="700"/>
              </a:spcBef>
              <a:buClr>
                <a:srgbClr val="004785"/>
              </a:buClr>
              <a:buSzPts val="4560"/>
              <a:buFont typeface="Arial"/>
              <a:buChar char="•"/>
            </a:pPr>
            <a:r>
              <a:rPr lang="en-US" sz="228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 computer program that could do all intelligent things a human could do, just as quickly and easily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3575" lvl="1" indent="-301625" defTabSz="457200">
              <a:spcBef>
                <a:spcPts val="700"/>
              </a:spcBef>
              <a:buClr>
                <a:srgbClr val="004785"/>
              </a:buClr>
              <a:buSzPts val="4560"/>
              <a:buFont typeface="Arial"/>
              <a:buChar char="•"/>
            </a:pPr>
            <a:r>
              <a:rPr lang="en-US" sz="228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Artificial Neural Networks are the closest thing to reaching this level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457200">
              <a:spcBef>
                <a:spcPts val="1400"/>
              </a:spcBef>
              <a:buClr>
                <a:srgbClr val="004785"/>
              </a:buClr>
              <a:buSzPts val="4560"/>
            </a:pPr>
            <a:r>
              <a:rPr lang="en-US" sz="228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Artificial Super Intelligence: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71462" indent="-271462" defTabSz="457200">
              <a:spcBef>
                <a:spcPts val="700"/>
              </a:spcBef>
              <a:buClr>
                <a:srgbClr val="004785"/>
              </a:buClr>
              <a:buSzPts val="4560"/>
              <a:buFont typeface="Arial"/>
              <a:buChar char="•"/>
            </a:pPr>
            <a:r>
              <a:rPr lang="en-US" sz="228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 computer program that can rapidly improve itself and do all things a human could do at a significant increase in speed and competency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High volume of jobs and research jobs"/>
          <p:cNvSpPr txBox="1">
            <a:spLocks noGrp="1"/>
          </p:cNvSpPr>
          <p:nvPr>
            <p:ph type="body" sz="quarter" idx="1"/>
          </p:nvPr>
        </p:nvSpPr>
        <p:spPr>
          <a:xfrm>
            <a:off x="7860010" y="2240631"/>
            <a:ext cx="3646190" cy="178398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lvl="1" indent="114300">
              <a:lnSpc>
                <a:spcPct val="110000"/>
              </a:lnSpc>
              <a:spcBef>
                <a:spcPts val="1500"/>
              </a:spcBef>
              <a:defRPr sz="3800"/>
            </a:pPr>
            <a:r>
              <a:t>High volume of jobs and research jobs</a:t>
            </a:r>
          </a:p>
        </p:txBody>
      </p:sp>
      <p:sp>
        <p:nvSpPr>
          <p:cNvPr id="226" name="How Does AI Show Promise as a GP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How Does AI Show Promise as a GPT?</a:t>
            </a:r>
          </a:p>
        </p:txBody>
      </p:sp>
      <p:graphicFrame>
        <p:nvGraphicFramePr>
          <p:cNvPr id="227" name="Table"/>
          <p:cNvGraphicFramePr/>
          <p:nvPr/>
        </p:nvGraphicFramePr>
        <p:xfrm>
          <a:off x="838200" y="1303758"/>
          <a:ext cx="6681196" cy="4191991"/>
        </p:xfrm>
        <a:graphic>
          <a:graphicData uri="http://schemas.openxmlformats.org/drawingml/2006/table">
            <a:tbl>
              <a:tblPr firstRow="1" bandRow="1"/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 spc="0">
                          <a:solidFill>
                            <a:srgbClr val="FFFFFF"/>
                          </a:solidFill>
                        </a:rPr>
                        <a:t>Technology</a:t>
                      </a:r>
                    </a:p>
                  </a:txBody>
                  <a:tcPr marL="0" marR="0" marT="0" marB="0" anchor="ctr" horzOverflow="overflow">
                    <a:lnR w="63500">
                      <a:solidFill>
                        <a:schemeClr val="accent3">
                          <a:lumOff val="-7176"/>
                        </a:schemeClr>
                      </a:solidFill>
                    </a:lnR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</a:rPr>
                        <a:t>Total Jobs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chemeClr val="accent3">
                          <a:lumOff val="-7176"/>
                        </a:schemeClr>
                      </a:solidFill>
                    </a:lnL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</a:rPr>
                        <a:t>Total 
Research 
Jobs</a:t>
                      </a:r>
                    </a:p>
                  </a:txBody>
                  <a:tcPr marL="0" marR="0" marT="0" marB="0" anchor="ctr" horzOverflow="overflow"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</a:rPr>
                        <a:t>Percent 
Research 
Jobs</a:t>
                      </a:r>
                    </a:p>
                  </a:txBody>
                  <a:tcPr marL="0" marR="0" marT="0" marB="0" anchor="ctr" horzOverflow="overflow"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Machine Learning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370,572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5715000%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14.6%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GIS Software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142,645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899300%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5.8%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CRISPR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6,716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525000%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78.4%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Quantum Computing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6,355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134800%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17.4%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Fracking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2,957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14100%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2.8%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Robotics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284,474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2244800%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7.3%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Nanotechnology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4,883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251900%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46%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Internet-of-things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124,506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575000%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4.3%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Cloud Computing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1,415,289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2939200%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2.2%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28" name="Research jobs are a particularly important indicator of GPTs because they demonstrate that a technology is “capable of ongoing improvement” and could have significant future potential, beyond what is currently recognized"/>
          <p:cNvSpPr txBox="1"/>
          <p:nvPr/>
        </p:nvSpPr>
        <p:spPr>
          <a:xfrm>
            <a:off x="7733010" y="3310358"/>
            <a:ext cx="3620790" cy="2647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221782" lvl="1" indent="-221782" defTabSz="722376">
              <a:lnSpc>
                <a:spcPct val="110000"/>
              </a:lnSpc>
              <a:spcBef>
                <a:spcPts val="1150"/>
              </a:spcBef>
              <a:buSzPct val="100000"/>
              <a:buChar char="•"/>
              <a:defRPr sz="3792">
                <a:solidFill>
                  <a:schemeClr val="accent1"/>
                </a:solidFill>
              </a:defRPr>
            </a:pPr>
            <a:r>
              <a:rPr sz="1896"/>
              <a:t>Research jobs are a particularly important indicator of GPTs because they demonstrate that a technology is “capable of ongoing improvement” and could have significant future potential, beyond what is currently recognized</a:t>
            </a:r>
          </a:p>
        </p:txBody>
      </p:sp>
      <p:sp>
        <p:nvSpPr>
          <p:cNvPr id="229" name="Content/quotes from: “Could Machine Learning Be a General-Purpose Technology? Evidence from Online Job Postings” by Goldfarb, Taska &amp; Teodoridis."/>
          <p:cNvSpPr txBox="1"/>
          <p:nvPr/>
        </p:nvSpPr>
        <p:spPr>
          <a:xfrm>
            <a:off x="712651" y="6290863"/>
            <a:ext cx="9454196" cy="310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fontScale="92500"/>
          </a:bodyPr>
          <a:lstStyle/>
          <a:p>
            <a:pPr lvl="1" indent="94869" defTabSz="758952">
              <a:lnSpc>
                <a:spcPct val="110000"/>
              </a:lnSpc>
              <a:spcBef>
                <a:spcPts val="1200"/>
              </a:spcBef>
              <a:defRPr sz="2158">
                <a:solidFill>
                  <a:schemeClr val="accent1"/>
                </a:solidFill>
              </a:defRPr>
            </a:pPr>
            <a:r>
              <a:rPr sz="1079"/>
              <a:t>Content/quotes from: “Could Machine Learning Be a General-Purpose Technology? Evidence from Online Job Postings” by Goldfarb, Taska &amp; Teodoridis.</a:t>
            </a:r>
          </a:p>
        </p:txBody>
      </p:sp>
      <p:grpSp>
        <p:nvGrpSpPr>
          <p:cNvPr id="232" name="Group"/>
          <p:cNvGrpSpPr/>
          <p:nvPr/>
        </p:nvGrpSpPr>
        <p:grpSpPr>
          <a:xfrm>
            <a:off x="847725" y="2188440"/>
            <a:ext cx="6928248" cy="409323"/>
            <a:chOff x="0" y="0"/>
            <a:chExt cx="13856495" cy="818643"/>
          </a:xfrm>
        </p:grpSpPr>
        <p:sp>
          <p:nvSpPr>
            <p:cNvPr id="230" name="Line"/>
            <p:cNvSpPr/>
            <p:nvPr/>
          </p:nvSpPr>
          <p:spPr>
            <a:xfrm flipH="1" flipV="1">
              <a:off x="12782945" y="371221"/>
              <a:ext cx="1073551" cy="1"/>
            </a:xfrm>
            <a:prstGeom prst="line">
              <a:avLst/>
            </a:prstGeom>
            <a:noFill/>
            <a:ln w="88900" cap="flat">
              <a:solidFill>
                <a:schemeClr val="accent4"/>
              </a:solidFill>
              <a:prstDash val="solid"/>
              <a:miter lim="800000"/>
              <a:headEnd type="oval" w="med" len="med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endParaRPr sz="900"/>
            </a:p>
          </p:txBody>
        </p:sp>
        <p:sp>
          <p:nvSpPr>
            <p:cNvPr id="231" name="Rounded Rectangle"/>
            <p:cNvSpPr/>
            <p:nvPr/>
          </p:nvSpPr>
          <p:spPr>
            <a:xfrm>
              <a:off x="0" y="0"/>
              <a:ext cx="12788900" cy="818644"/>
            </a:xfrm>
            <a:prstGeom prst="roundRect">
              <a:avLst>
                <a:gd name="adj" fmla="val 15162"/>
              </a:avLst>
            </a:prstGeom>
            <a:noFill/>
            <a:ln w="889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endParaRPr sz="900"/>
            </a:p>
          </p:txBody>
        </p:sp>
      </p:grpSp>
      <p:sp>
        <p:nvSpPr>
          <p:cNvPr id="233" name="Research by Goldfarb et al (2019)"/>
          <p:cNvSpPr txBox="1"/>
          <p:nvPr/>
        </p:nvSpPr>
        <p:spPr>
          <a:xfrm>
            <a:off x="731701" y="1057044"/>
            <a:ext cx="9454196" cy="310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lvl="1" indent="114300">
              <a:lnSpc>
                <a:spcPct val="110000"/>
              </a:lnSpc>
              <a:spcBef>
                <a:spcPts val="1500"/>
              </a:spcBef>
              <a:defRPr sz="2600">
                <a:solidFill>
                  <a:schemeClr val="accent1"/>
                </a:solidFill>
              </a:defRPr>
            </a:pPr>
            <a:r>
              <a:rPr sz="1300"/>
              <a:t>Research by Goldfarb et al (2019)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build="p" bldLvl="5" animBg="1" advAuto="0"/>
      <p:bldP spid="228" grpId="0" build="p" bldLvl="5" animBg="1" advAuto="0"/>
      <p:bldP spid="232" grpId="0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History of AI</a:t>
            </a:r>
            <a:endParaRPr/>
          </a:p>
        </p:txBody>
      </p:sp>
      <p:sp>
        <p:nvSpPr>
          <p:cNvPr id="523" name="Google Shape;523;p34"/>
          <p:cNvSpPr txBox="1"/>
          <p:nvPr/>
        </p:nvSpPr>
        <p:spPr>
          <a:xfrm>
            <a:off x="812800" y="1257300"/>
            <a:ext cx="7834998" cy="487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defTabSz="457200">
              <a:lnSpc>
                <a:spcPct val="110000"/>
              </a:lnSpc>
              <a:buClr>
                <a:srgbClr val="06AAFC"/>
              </a:buClr>
              <a:buSzPts val="4800"/>
            </a:pPr>
            <a:r>
              <a:rPr lang="en-US" sz="2400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Origins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defTabSz="457200">
              <a:lnSpc>
                <a:spcPct val="110000"/>
              </a:lnSpc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Alan Turing, Cryptography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2" indent="-285750" defTabSz="457200">
              <a:lnSpc>
                <a:spcPct val="110000"/>
              </a:lnSpc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Can machines think?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2" indent="-285750" defTabSz="457200">
              <a:lnSpc>
                <a:spcPct val="110000"/>
              </a:lnSpc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“My contention is that machines can be constructed which will simulate the behavior of the human mind very closely.”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2" indent="-285750" defTabSz="457200">
              <a:lnSpc>
                <a:spcPct val="110000"/>
              </a:lnSpc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Proposed the Turing test for machine intelligence (1950) - Can machines do well in imitation games?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24" name="Google Shape;524;p34" descr="Picture 2"/>
          <p:cNvPicPr preferRelativeResize="0"/>
          <p:nvPr/>
        </p:nvPicPr>
        <p:blipFill rotWithShape="1">
          <a:blip r:embed="rId3">
            <a:alphaModFix/>
          </a:blip>
          <a:srcRect l="22099" r="22298"/>
          <a:stretch/>
        </p:blipFill>
        <p:spPr>
          <a:xfrm>
            <a:off x="8875128" y="1607645"/>
            <a:ext cx="2340437" cy="263076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4"/>
          <p:cNvSpPr txBox="1"/>
          <p:nvPr/>
        </p:nvSpPr>
        <p:spPr>
          <a:xfrm>
            <a:off x="806450" y="4942882"/>
            <a:ext cx="10515600" cy="1526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5750" lvl="1" indent="-285750" defTabSz="457200">
              <a:lnSpc>
                <a:spcPct val="110000"/>
              </a:lnSpc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Soon after, a workshop called the Dartmouth Summer Research Project on Artificial Intelligence was held, which historians believe is what coined the term AI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6" name="Google Shape;526;p34"/>
          <p:cNvSpPr txBox="1"/>
          <p:nvPr/>
        </p:nvSpPr>
        <p:spPr>
          <a:xfrm>
            <a:off x="5585870" y="6276641"/>
            <a:ext cx="7703928" cy="35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indent="114300" defTabSz="457200">
              <a:lnSpc>
                <a:spcPct val="113000"/>
              </a:lnSpc>
              <a:buClr>
                <a:srgbClr val="004785"/>
              </a:buClr>
              <a:buSzPts val="2600"/>
            </a:pPr>
            <a:r>
              <a:rPr lang="en-US" sz="13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Content/quotes from: “A Human’s Guide to Machine Intelligence” by Kartik Hosanagar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35"/>
          <p:cNvGrpSpPr/>
          <p:nvPr/>
        </p:nvGrpSpPr>
        <p:grpSpPr>
          <a:xfrm>
            <a:off x="1776394" y="1848646"/>
            <a:ext cx="8639214" cy="3464243"/>
            <a:chOff x="0" y="-1"/>
            <a:chExt cx="17278427" cy="6928485"/>
          </a:xfrm>
        </p:grpSpPr>
        <p:sp>
          <p:nvSpPr>
            <p:cNvPr id="532" name="Google Shape;532;p35"/>
            <p:cNvSpPr/>
            <p:nvPr/>
          </p:nvSpPr>
          <p:spPr>
            <a:xfrm>
              <a:off x="0" y="-1"/>
              <a:ext cx="17278426" cy="5816501"/>
            </a:xfrm>
            <a:prstGeom prst="rect">
              <a:avLst/>
            </a:prstGeom>
            <a:solidFill>
              <a:srgbClr val="C6093B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algn="ctr" defTabSz="457200">
                <a:buClr>
                  <a:srgbClr val="FFFFFF"/>
                </a:buClr>
                <a:buSzPts val="3600"/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5"/>
            <p:cNvSpPr/>
            <p:nvPr/>
          </p:nvSpPr>
          <p:spPr>
            <a:xfrm rot="10800000">
              <a:off x="15218696" y="4704514"/>
              <a:ext cx="2059731" cy="2223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C6093B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algn="ctr" defTabSz="457200">
                <a:buClr>
                  <a:srgbClr val="FFFFFF"/>
                </a:buClr>
                <a:buSzPts val="3600"/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4" name="Google Shape;534;p35"/>
            <p:cNvGrpSpPr/>
            <p:nvPr/>
          </p:nvGrpSpPr>
          <p:grpSpPr>
            <a:xfrm>
              <a:off x="738725" y="808715"/>
              <a:ext cx="15513260" cy="4111930"/>
              <a:chOff x="0" y="0"/>
              <a:chExt cx="15513259" cy="4111929"/>
            </a:xfrm>
          </p:grpSpPr>
          <p:sp>
            <p:nvSpPr>
              <p:cNvPr id="535" name="Google Shape;535;p35"/>
              <p:cNvSpPr txBox="1"/>
              <p:nvPr/>
            </p:nvSpPr>
            <p:spPr>
              <a:xfrm>
                <a:off x="0" y="0"/>
                <a:ext cx="2312917" cy="1539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defTabSz="457200">
                  <a:buClr>
                    <a:srgbClr val="FFFFFF"/>
                  </a:buClr>
                  <a:buSzPts val="9600"/>
                </a:pPr>
                <a:r>
                  <a:rPr lang="en-US" sz="4800" kern="0">
                    <a:solidFill>
                      <a:srgbClr val="FFFFFF"/>
                    </a:solidFill>
                    <a:latin typeface="Garamond"/>
                    <a:ea typeface="Garamond"/>
                    <a:cs typeface="Garamond"/>
                    <a:sym typeface="Garamond"/>
                  </a:rPr>
                  <a:t>“</a:t>
                </a:r>
                <a:endParaRPr sz="7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5"/>
              <p:cNvSpPr txBox="1"/>
              <p:nvPr/>
            </p:nvSpPr>
            <p:spPr>
              <a:xfrm>
                <a:off x="544325" y="316030"/>
                <a:ext cx="14968934" cy="3795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45713" rIns="45713" bIns="45713" anchor="t" anchorCtr="0">
                <a:noAutofit/>
              </a:bodyPr>
              <a:lstStyle/>
              <a:p>
                <a:pPr defTabSz="457200">
                  <a:buClr>
                    <a:srgbClr val="FFFFFF"/>
                  </a:buClr>
                  <a:buSzPts val="5000"/>
                </a:pPr>
                <a:r>
                  <a:rPr lang="en-US" sz="2500" kern="0">
                    <a:solidFill>
                      <a:srgbClr val="FFFFFF"/>
                    </a:solidFill>
                    <a:latin typeface="Garamond"/>
                    <a:ea typeface="Garamond"/>
                    <a:cs typeface="Garamond"/>
                    <a:sym typeface="Garamond"/>
                  </a:rPr>
                  <a:t>Calling it AI made it extremely ambitious, and it inspired many people to enter the field, which has been responsible for a lot of the progress.”</a:t>
                </a:r>
                <a:endParaRPr sz="7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  <a:p>
                <a:pPr algn="r" defTabSz="457200">
                  <a:spcBef>
                    <a:spcPts val="2400"/>
                  </a:spcBef>
                  <a:buClr>
                    <a:srgbClr val="FFFFFF"/>
                  </a:buClr>
                  <a:buSzPts val="2400"/>
                </a:pPr>
                <a:r>
                  <a:rPr lang="en-US" sz="1200" b="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— PEDRO DOMINGOS </a:t>
                </a:r>
                <a:endParaRPr sz="7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AI in the Press</a:t>
            </a:r>
            <a:endParaRPr/>
          </a:p>
        </p:txBody>
      </p:sp>
      <p:sp>
        <p:nvSpPr>
          <p:cNvPr id="542" name="Google Shape;542;p36"/>
          <p:cNvSpPr txBox="1"/>
          <p:nvPr/>
        </p:nvSpPr>
        <p:spPr>
          <a:xfrm>
            <a:off x="812800" y="1257300"/>
            <a:ext cx="10515600" cy="487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defTabSz="457200">
              <a:lnSpc>
                <a:spcPct val="110000"/>
              </a:lnSpc>
              <a:buClr>
                <a:srgbClr val="06AAFC"/>
              </a:buClr>
              <a:buSzPts val="4800"/>
            </a:pPr>
            <a:r>
              <a:rPr lang="en-US" sz="2400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Much of what the general public knows about AI is about AI playing popular games, which has been widely covered in the press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43" name="Google Shape;543;p36"/>
          <p:cNvGrpSpPr/>
          <p:nvPr/>
        </p:nvGrpSpPr>
        <p:grpSpPr>
          <a:xfrm>
            <a:off x="3420985" y="2380843"/>
            <a:ext cx="5350031" cy="3622568"/>
            <a:chOff x="0" y="0"/>
            <a:chExt cx="10700059" cy="7245135"/>
          </a:xfrm>
        </p:grpSpPr>
        <p:pic>
          <p:nvPicPr>
            <p:cNvPr id="544" name="Google Shape;544;p36" descr="New-York-Times-Logo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4987222" cy="10333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36" descr="Screen Shot 2019-12-04 at 2.27.46 P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1008" y="754682"/>
              <a:ext cx="10138507" cy="1585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36" descr="Picture 7"/>
            <p:cNvPicPr preferRelativeResize="0"/>
            <p:nvPr/>
          </p:nvPicPr>
          <p:blipFill rotWithShape="1">
            <a:blip r:embed="rId5">
              <a:alphaModFix/>
            </a:blip>
            <a:srcRect l="3432" t="29326" r="3757" b="7011"/>
            <a:stretch/>
          </p:blipFill>
          <p:spPr>
            <a:xfrm>
              <a:off x="225838" y="2453009"/>
              <a:ext cx="10474221" cy="4792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" name="Google Shape;547;p36"/>
          <p:cNvSpPr txBox="1"/>
          <p:nvPr/>
        </p:nvSpPr>
        <p:spPr>
          <a:xfrm>
            <a:off x="6392963" y="6325556"/>
            <a:ext cx="7703928" cy="35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indent="114300" defTabSz="457200">
              <a:lnSpc>
                <a:spcPct val="113000"/>
              </a:lnSpc>
              <a:buClr>
                <a:srgbClr val="004785"/>
              </a:buClr>
              <a:buSzPts val="2400"/>
            </a:pPr>
            <a:r>
              <a:rPr lang="en-US" sz="12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Images: https://www.nytimes.com/2011/02/17/science/17jeopardy-watson.html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Progression of AI in Games</a:t>
            </a:r>
            <a:endParaRPr/>
          </a:p>
        </p:txBody>
      </p:sp>
      <p:sp>
        <p:nvSpPr>
          <p:cNvPr id="553" name="Google Shape;553;p37"/>
          <p:cNvSpPr txBox="1"/>
          <p:nvPr/>
        </p:nvSpPr>
        <p:spPr>
          <a:xfrm>
            <a:off x="812800" y="1257300"/>
            <a:ext cx="10920855" cy="507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defTabSz="457200">
              <a:buClr>
                <a:srgbClr val="06AAFC"/>
              </a:buClr>
              <a:buSzPts val="4656"/>
            </a:pPr>
            <a:r>
              <a:rPr lang="en-US" sz="2328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IBM’s Deep Blue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61962" indent="-277177" defTabSz="457200">
              <a:spcBef>
                <a:spcPts val="700"/>
              </a:spcBef>
              <a:buClr>
                <a:srgbClr val="004785"/>
              </a:buClr>
              <a:buSzPts val="4656"/>
              <a:buFont typeface="Arial"/>
              <a:buChar char="•"/>
            </a:pPr>
            <a:r>
              <a:rPr lang="en-US" sz="2328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May 11, 1997 - IBM’s Chess Playing computer beat #1 in the world, Garry Kasparov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61962" indent="-277177" defTabSz="457200">
              <a:spcBef>
                <a:spcPts val="700"/>
              </a:spcBef>
              <a:buClr>
                <a:srgbClr val="004785"/>
              </a:buClr>
              <a:buSzPts val="4656"/>
              <a:buFont typeface="Arial"/>
              <a:buChar char="•"/>
            </a:pPr>
            <a:r>
              <a:rPr lang="en-US" sz="2328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No ML in system - Ability to analyze &gt; 200,000 moves per second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457200">
              <a:spcBef>
                <a:spcPts val="1450"/>
              </a:spcBef>
              <a:buClr>
                <a:srgbClr val="06AAFC"/>
              </a:buClr>
              <a:buSzPts val="4656"/>
            </a:pPr>
            <a:r>
              <a:rPr lang="en-US" sz="2328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IBM’s Watson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61963" lvl="1" indent="-277178" defTabSz="457200">
              <a:spcBef>
                <a:spcPts val="700"/>
              </a:spcBef>
              <a:buClr>
                <a:srgbClr val="004785"/>
              </a:buClr>
              <a:buSzPts val="4656"/>
              <a:buFont typeface="Arial"/>
              <a:buChar char="•"/>
            </a:pPr>
            <a:r>
              <a:rPr lang="en-US" sz="2328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2011 - IBM Watson beats Ken Jennings and Brad Rutter (two of Jeopardy’s best)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61963" lvl="1" indent="-277178" defTabSz="457200">
              <a:spcBef>
                <a:spcPts val="700"/>
              </a:spcBef>
              <a:buClr>
                <a:srgbClr val="004785"/>
              </a:buClr>
              <a:buSzPts val="4656"/>
              <a:buFont typeface="Arial"/>
              <a:buChar char="•"/>
            </a:pPr>
            <a:r>
              <a:rPr lang="en-US" sz="2328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Using Natural Language Processing (NLP) and Question Answer (QA) information retrieval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457200">
              <a:spcBef>
                <a:spcPts val="1450"/>
              </a:spcBef>
              <a:buClr>
                <a:srgbClr val="06AAFC"/>
              </a:buClr>
              <a:buSzPts val="4656"/>
            </a:pPr>
            <a:r>
              <a:rPr lang="en-US" sz="2328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Google + DeepMind’s AlphaGo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61962" indent="-277177" defTabSz="457200">
              <a:spcBef>
                <a:spcPts val="700"/>
              </a:spcBef>
              <a:buClr>
                <a:srgbClr val="004785"/>
              </a:buClr>
              <a:buSzPts val="4656"/>
              <a:buFont typeface="Arial"/>
              <a:buChar char="•"/>
            </a:pPr>
            <a:r>
              <a:rPr lang="en-US" sz="2328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Wins 4:1 vs. World Champion Lee Sedol in GO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61962" indent="-277177" defTabSz="457200">
              <a:spcBef>
                <a:spcPts val="700"/>
              </a:spcBef>
              <a:buClr>
                <a:srgbClr val="004785"/>
              </a:buClr>
              <a:buSzPts val="4656"/>
              <a:buFont typeface="Arial"/>
              <a:buChar char="•"/>
            </a:pPr>
            <a:r>
              <a:rPr lang="en-US" sz="2328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Techniques - Machine Learning (Neural Nets &amp; Reinforcement Learning)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How to Build AI: Expert Systems Approach</a:t>
            </a:r>
            <a:endParaRPr/>
          </a:p>
        </p:txBody>
      </p:sp>
      <p:sp>
        <p:nvSpPr>
          <p:cNvPr id="559" name="Google Shape;559;p38"/>
          <p:cNvSpPr txBox="1"/>
          <p:nvPr/>
        </p:nvSpPr>
        <p:spPr>
          <a:xfrm>
            <a:off x="812800" y="1257300"/>
            <a:ext cx="6397347" cy="3134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5750" indent="-285750" defTabSz="457200">
              <a:lnSpc>
                <a:spcPct val="110000"/>
              </a:lnSpc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Knowledge engineering, or expert systems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1" indent="-285750" defTabSz="457200">
              <a:lnSpc>
                <a:spcPct val="110000"/>
              </a:lnSpc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Capturing and transferring knowledge from experts to a computer system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indent="-285750" defTabSz="457200">
              <a:lnSpc>
                <a:spcPct val="110000"/>
              </a:lnSpc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Examples: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0" name="Google Shape;560;p38"/>
          <p:cNvSpPr txBox="1"/>
          <p:nvPr/>
        </p:nvSpPr>
        <p:spPr>
          <a:xfrm>
            <a:off x="819150" y="3139976"/>
            <a:ext cx="10515600" cy="3327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666750" lvl="1" indent="-285750" defTabSz="457200">
              <a:lnSpc>
                <a:spcPct val="110000"/>
              </a:lnSpc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Software to diagnose diseases - interview doctors and codify the rules they use to diagnose diseases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1" indent="-285750" defTabSz="457200">
              <a:lnSpc>
                <a:spcPct val="110000"/>
              </a:lnSpc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Software for self-driving cars - interview drivers and codify the rules they use to drive cars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indent="-285750" defTabSz="457200">
              <a:lnSpc>
                <a:spcPct val="110000"/>
              </a:lnSpc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Can create reasonably intelligent systems, but over time expert systems are often not able to beat human beings at complex tasks that require intelligence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61" name="Google Shape;561;p38"/>
          <p:cNvGrpSpPr/>
          <p:nvPr/>
        </p:nvGrpSpPr>
        <p:grpSpPr>
          <a:xfrm>
            <a:off x="7744490" y="1320150"/>
            <a:ext cx="3207162" cy="1453003"/>
            <a:chOff x="0" y="0"/>
            <a:chExt cx="6414321" cy="2906005"/>
          </a:xfrm>
        </p:grpSpPr>
        <p:pic>
          <p:nvPicPr>
            <p:cNvPr id="562" name="Google Shape;562;p38" descr="Picture 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12008"/>
              <a:ext cx="1968738" cy="1993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3" name="Google Shape;563;p38"/>
            <p:cNvSpPr/>
            <p:nvPr/>
          </p:nvSpPr>
          <p:spPr>
            <a:xfrm>
              <a:off x="2576336" y="1234050"/>
              <a:ext cx="1156806" cy="5796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 algn="ctr" defTabSz="457200">
                <a:buClr>
                  <a:srgbClr val="FFFFFF"/>
                </a:buClr>
                <a:buSzPts val="1000"/>
              </a:pPr>
              <a:endParaRPr sz="5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64" name="Google Shape;564;p38" descr="Picture 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347567" y="589966"/>
              <a:ext cx="2066754" cy="2093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38" descr="Picture 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6695" y="0"/>
              <a:ext cx="741473" cy="7509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How to Build AI: Expert Systems Approach (cont.)</a:t>
            </a:r>
            <a:endParaRPr/>
          </a:p>
        </p:txBody>
      </p:sp>
      <p:sp>
        <p:nvSpPr>
          <p:cNvPr id="571" name="Google Shape;571;p39"/>
          <p:cNvSpPr txBox="1"/>
          <p:nvPr/>
        </p:nvSpPr>
        <p:spPr>
          <a:xfrm>
            <a:off x="838200" y="1257300"/>
            <a:ext cx="10515600" cy="5246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defTabSz="457200">
              <a:buClr>
                <a:srgbClr val="06AAFC"/>
              </a:buClr>
              <a:buSzPts val="4800"/>
            </a:pPr>
            <a:r>
              <a:rPr lang="en-US" sz="2400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Limitations of expert systems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defTabSz="457200"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Polanyi’s Paradox - Tacit knowledge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2" indent="-285750" defTabSz="457200"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Idea that we have a lot of knowledge that we are not aware of 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2" indent="-285750" defTabSz="457200"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Asking people to give us all the knowledge they have gets us a good amount of information, but because of tacit knowledge it doesn’t give us </a:t>
            </a:r>
            <a:r>
              <a:rPr lang="en-US" sz="2400" i="1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 the information needed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3" indent="-285750" defTabSz="457200"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Doctors arrive at diagnoses in seconds based off pattern matching, not rules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3" indent="-285750" defTabSz="457200"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Drivers cannot articulate all the rules they use to drive cars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3" indent="-285750" defTabSz="457200"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The limitations of the expert systems approach has led to the emergence of a newer approach known as machine learning (ML)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0"/>
          <p:cNvSpPr txBox="1">
            <a:spLocks noGrp="1"/>
          </p:cNvSpPr>
          <p:nvPr>
            <p:ph type="body" idx="1"/>
          </p:nvPr>
        </p:nvSpPr>
        <p:spPr>
          <a:xfrm>
            <a:off x="575672" y="4550000"/>
            <a:ext cx="9144001" cy="507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Machine Learning Overview</a:t>
            </a:r>
            <a:endParaRPr/>
          </a:p>
        </p:txBody>
      </p:sp>
      <p:sp>
        <p:nvSpPr>
          <p:cNvPr id="577" name="Google Shape;577;p40"/>
          <p:cNvSpPr txBox="1">
            <a:spLocks noGrp="1"/>
          </p:cNvSpPr>
          <p:nvPr>
            <p:ph type="title"/>
          </p:nvPr>
        </p:nvSpPr>
        <p:spPr>
          <a:xfrm>
            <a:off x="575671" y="3486772"/>
            <a:ext cx="10848951" cy="105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r>
              <a:rPr lang="en-US"/>
              <a:t>AI Fundamentals for Non-Data Scientists</a:t>
            </a:r>
            <a:endParaRPr/>
          </a:p>
        </p:txBody>
      </p:sp>
      <p:sp>
        <p:nvSpPr>
          <p:cNvPr id="578" name="Google Shape;578;p40"/>
          <p:cNvSpPr/>
          <p:nvPr/>
        </p:nvSpPr>
        <p:spPr>
          <a:xfrm>
            <a:off x="575672" y="5426029"/>
            <a:ext cx="11143888" cy="77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defTabSz="457200">
              <a:lnSpc>
                <a:spcPct val="113000"/>
              </a:lnSpc>
              <a:buClr>
                <a:srgbClr val="06AAFC"/>
              </a:buClr>
              <a:buSzPts val="4400"/>
            </a:pPr>
            <a:r>
              <a:rPr lang="en-US" sz="2200" kern="0">
                <a:solidFill>
                  <a:srgbClr val="06AAFC"/>
                </a:solidFill>
                <a:latin typeface="Garamond"/>
                <a:ea typeface="Garamond"/>
                <a:cs typeface="Garamond"/>
                <a:sym typeface="Garamond"/>
              </a:rPr>
              <a:t>Kartik Hosanagar, Professor of Operations, Information and Decisions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What is Machine Learning?</a:t>
            </a:r>
            <a:endParaRPr/>
          </a:p>
        </p:txBody>
      </p:sp>
      <p:sp>
        <p:nvSpPr>
          <p:cNvPr id="584" name="Google Shape;584;p41"/>
          <p:cNvSpPr txBox="1"/>
          <p:nvPr/>
        </p:nvSpPr>
        <p:spPr>
          <a:xfrm>
            <a:off x="812800" y="1257300"/>
            <a:ext cx="10515600" cy="2099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defTabSz="457200">
              <a:lnSpc>
                <a:spcPct val="110000"/>
              </a:lnSpc>
              <a:buClr>
                <a:srgbClr val="06AAFC"/>
              </a:buClr>
              <a:buSzPts val="4800"/>
            </a:pPr>
            <a:r>
              <a:rPr lang="en-US" sz="2400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Machine learning (ML) is a subfield of AI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defTabSz="457200">
              <a:lnSpc>
                <a:spcPct val="110000"/>
              </a:lnSpc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ML methods are characterized by their ability to learn from data without being explicitly programmed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defTabSz="457200">
              <a:lnSpc>
                <a:spcPct val="110000"/>
              </a:lnSpc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ML is often used for making predictions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85" name="Google Shape;585;p41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5785" y="3022776"/>
            <a:ext cx="632270" cy="63227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1"/>
          <p:cNvSpPr/>
          <p:nvPr/>
        </p:nvSpPr>
        <p:spPr>
          <a:xfrm>
            <a:off x="5716260" y="3164529"/>
            <a:ext cx="759481" cy="34876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487C8"/>
          </a:solidFill>
          <a:ln>
            <a:noFill/>
          </a:ln>
        </p:spPr>
        <p:txBody>
          <a:bodyPr spcFirstLastPara="1" wrap="square" lIns="22850" tIns="22850" rIns="22850" bIns="22850" anchor="ctr" anchorCtr="0">
            <a:noAutofit/>
          </a:bodyPr>
          <a:lstStyle/>
          <a:p>
            <a:pPr algn="ctr" defTabSz="457200">
              <a:buClr>
                <a:srgbClr val="FFFFFF"/>
              </a:buClr>
              <a:buSzPts val="1000"/>
            </a:pPr>
            <a:endParaRPr sz="5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7" name="Google Shape;587;p41" descr="Picture 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3946" y="2990148"/>
            <a:ext cx="697526" cy="697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8" name="Google Shape;588;p41"/>
          <p:cNvGrpSpPr/>
          <p:nvPr/>
        </p:nvGrpSpPr>
        <p:grpSpPr>
          <a:xfrm>
            <a:off x="769209" y="3757086"/>
            <a:ext cx="4762501" cy="2383885"/>
            <a:chOff x="0" y="0"/>
            <a:chExt cx="9525001" cy="4767769"/>
          </a:xfrm>
        </p:grpSpPr>
        <p:sp>
          <p:nvSpPr>
            <p:cNvPr id="589" name="Google Shape;589;p41"/>
            <p:cNvSpPr/>
            <p:nvPr/>
          </p:nvSpPr>
          <p:spPr>
            <a:xfrm>
              <a:off x="0" y="0"/>
              <a:ext cx="9525001" cy="4767769"/>
            </a:xfrm>
            <a:prstGeom prst="roundRect">
              <a:avLst>
                <a:gd name="adj" fmla="val 526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 algn="ctr" defTabSz="457200">
                <a:buClr>
                  <a:srgbClr val="FFFFFF"/>
                </a:buClr>
                <a:buSzPts val="1000"/>
              </a:pPr>
              <a:endParaRPr sz="5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41"/>
            <p:cNvSpPr txBox="1"/>
            <p:nvPr/>
          </p:nvSpPr>
          <p:spPr>
            <a:xfrm>
              <a:off x="2366279" y="403143"/>
              <a:ext cx="4792442" cy="947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t" anchorCtr="0">
              <a:normAutofit lnSpcReduction="10000"/>
            </a:bodyPr>
            <a:lstStyle/>
            <a:p>
              <a:pPr algn="ctr" defTabSz="457200">
                <a:lnSpc>
                  <a:spcPct val="81000"/>
                </a:lnSpc>
                <a:buClr>
                  <a:srgbClr val="FFFFFF"/>
                </a:buClr>
                <a:buSzPts val="3800"/>
              </a:pPr>
              <a:r>
                <a:rPr lang="en-US" sz="1900" b="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PREDICTION TASKS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1"/>
            <p:cNvSpPr txBox="1"/>
            <p:nvPr/>
          </p:nvSpPr>
          <p:spPr>
            <a:xfrm>
              <a:off x="222249" y="1401554"/>
              <a:ext cx="9080501" cy="3124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t" anchorCtr="0">
              <a:normAutofit lnSpcReduction="10000"/>
            </a:bodyPr>
            <a:lstStyle/>
            <a:p>
              <a:pPr marL="0" lvl="2" defTabSz="457200">
                <a:lnSpc>
                  <a:spcPct val="120000"/>
                </a:lnSpc>
                <a:buClr>
                  <a:srgbClr val="FFFFFF"/>
                </a:buClr>
                <a:buSzPts val="3400"/>
              </a:pPr>
              <a:r>
                <a:rPr lang="en-US" sz="1700" b="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Structured Data: </a:t>
              </a:r>
              <a:r>
                <a:rPr lang="en-US" sz="17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“Is a transaction fraudulent?”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0" lvl="2" defTabSz="457200">
                <a:lnSpc>
                  <a:spcPct val="120000"/>
                </a:lnSpc>
                <a:spcBef>
                  <a:spcPts val="200"/>
                </a:spcBef>
                <a:buClr>
                  <a:srgbClr val="FFFFFF"/>
                </a:buClr>
                <a:buSzPts val="3400"/>
              </a:pPr>
              <a:r>
                <a:rPr lang="en-US" sz="1700" b="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Text:</a:t>
              </a:r>
              <a:r>
                <a:rPr lang="en-US" sz="17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“Is an email spam?”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0" lvl="2" defTabSz="457200">
                <a:lnSpc>
                  <a:spcPct val="120000"/>
                </a:lnSpc>
                <a:spcBef>
                  <a:spcPts val="200"/>
                </a:spcBef>
                <a:buClr>
                  <a:srgbClr val="FFFFFF"/>
                </a:buClr>
                <a:buSzPts val="3400"/>
              </a:pPr>
              <a:r>
                <a:rPr lang="en-US" sz="1700" b="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Images:</a:t>
              </a:r>
              <a:r>
                <a:rPr lang="en-US" sz="17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Image recognition in driverless cars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0" lvl="2" defTabSz="457200">
                <a:lnSpc>
                  <a:spcPct val="120000"/>
                </a:lnSpc>
                <a:spcBef>
                  <a:spcPts val="200"/>
                </a:spcBef>
                <a:buClr>
                  <a:srgbClr val="FFFFFF"/>
                </a:buClr>
                <a:buSzPts val="3400"/>
              </a:pPr>
              <a:r>
                <a:rPr lang="en-US" sz="1700" b="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Audio:</a:t>
              </a:r>
              <a:r>
                <a:rPr lang="en-US" sz="17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Speech recognition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92" name="Google Shape;592;p41"/>
          <p:cNvGrpSpPr/>
          <p:nvPr/>
        </p:nvGrpSpPr>
        <p:grpSpPr>
          <a:xfrm>
            <a:off x="6613105" y="3758403"/>
            <a:ext cx="4762501" cy="2381251"/>
            <a:chOff x="0" y="0"/>
            <a:chExt cx="9525000" cy="4762500"/>
          </a:xfrm>
        </p:grpSpPr>
        <p:sp>
          <p:nvSpPr>
            <p:cNvPr id="593" name="Google Shape;593;p41"/>
            <p:cNvSpPr/>
            <p:nvPr/>
          </p:nvSpPr>
          <p:spPr>
            <a:xfrm>
              <a:off x="0" y="0"/>
              <a:ext cx="9525000" cy="4762500"/>
            </a:xfrm>
            <a:prstGeom prst="roundRect">
              <a:avLst>
                <a:gd name="adj" fmla="val 5583"/>
              </a:avLst>
            </a:prstGeom>
            <a:solidFill>
              <a:srgbClr val="0487C8"/>
            </a:solidFill>
            <a:ln>
              <a:noFill/>
            </a:ln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 algn="ctr" defTabSz="457200">
                <a:buClr>
                  <a:srgbClr val="FFFFFF"/>
                </a:buClr>
                <a:buSzPts val="1000"/>
              </a:pPr>
              <a:endParaRPr sz="5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41"/>
            <p:cNvSpPr txBox="1"/>
            <p:nvPr/>
          </p:nvSpPr>
          <p:spPr>
            <a:xfrm>
              <a:off x="1791594" y="400509"/>
              <a:ext cx="5941812" cy="947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t" anchorCtr="0">
              <a:normAutofit/>
            </a:bodyPr>
            <a:lstStyle/>
            <a:p>
              <a:pPr algn="ctr" defTabSz="457200">
                <a:lnSpc>
                  <a:spcPct val="81000"/>
                </a:lnSpc>
                <a:buClr>
                  <a:srgbClr val="FFFFFF"/>
                </a:buClr>
                <a:buSzPts val="4000"/>
              </a:pPr>
              <a:r>
                <a:rPr lang="en-US" sz="2000" b="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APPLICATIONS OF ML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1"/>
            <p:cNvSpPr txBox="1"/>
            <p:nvPr/>
          </p:nvSpPr>
          <p:spPr>
            <a:xfrm>
              <a:off x="220056" y="1397198"/>
              <a:ext cx="9084889" cy="31276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t" anchorCtr="0">
              <a:normAutofit lnSpcReduction="10000"/>
            </a:bodyPr>
            <a:lstStyle/>
            <a:p>
              <a:pPr marL="0" lvl="2" defTabSz="457200">
                <a:lnSpc>
                  <a:spcPct val="120000"/>
                </a:lnSpc>
                <a:buClr>
                  <a:srgbClr val="FFFFFF"/>
                </a:buClr>
                <a:buSzPts val="3400"/>
              </a:pPr>
              <a:r>
                <a:rPr lang="en-US" sz="1700" b="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Healthcare: </a:t>
              </a:r>
              <a:r>
                <a:rPr lang="en-US" sz="17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Automated medical diagnosis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0" lvl="2" defTabSz="457200">
                <a:lnSpc>
                  <a:spcPct val="120000"/>
                </a:lnSpc>
                <a:spcBef>
                  <a:spcPts val="200"/>
                </a:spcBef>
                <a:buClr>
                  <a:srgbClr val="FFFFFF"/>
                </a:buClr>
                <a:buSzPts val="3400"/>
              </a:pPr>
              <a:r>
                <a:rPr lang="en-US" sz="1700" b="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HR: </a:t>
              </a:r>
              <a:r>
                <a:rPr lang="en-US" sz="17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Which applicants are best suited for a job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0" lvl="2" defTabSz="457200">
                <a:lnSpc>
                  <a:spcPct val="120000"/>
                </a:lnSpc>
                <a:spcBef>
                  <a:spcPts val="200"/>
                </a:spcBef>
                <a:buClr>
                  <a:srgbClr val="FFFFFF"/>
                </a:buClr>
                <a:buSzPts val="3400"/>
              </a:pPr>
              <a:r>
                <a:rPr lang="en-US" sz="1700" b="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Tech: </a:t>
              </a:r>
              <a:r>
                <a:rPr lang="en-US" sz="17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Voice interfaces, Autonomous cars, personalization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0" lvl="2" defTabSz="457200">
                <a:lnSpc>
                  <a:spcPct val="120000"/>
                </a:lnSpc>
                <a:spcBef>
                  <a:spcPts val="200"/>
                </a:spcBef>
                <a:buClr>
                  <a:srgbClr val="FFFFFF"/>
                </a:buClr>
                <a:buSzPts val="3400"/>
              </a:pPr>
              <a:r>
                <a:rPr lang="en-US" sz="1700" b="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Finance: </a:t>
              </a:r>
              <a:r>
                <a:rPr lang="en-US" sz="17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Investing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Three Types of Machine Learning</a:t>
            </a:r>
            <a:endParaRPr/>
          </a:p>
        </p:txBody>
      </p:sp>
      <p:grpSp>
        <p:nvGrpSpPr>
          <p:cNvPr id="601" name="Google Shape;601;p42"/>
          <p:cNvGrpSpPr/>
          <p:nvPr/>
        </p:nvGrpSpPr>
        <p:grpSpPr>
          <a:xfrm>
            <a:off x="883957" y="1300761"/>
            <a:ext cx="3178131" cy="4682624"/>
            <a:chOff x="0" y="0"/>
            <a:chExt cx="6356259" cy="9365246"/>
          </a:xfrm>
        </p:grpSpPr>
        <p:sp>
          <p:nvSpPr>
            <p:cNvPr id="602" name="Google Shape;602;p42"/>
            <p:cNvSpPr/>
            <p:nvPr/>
          </p:nvSpPr>
          <p:spPr>
            <a:xfrm>
              <a:off x="0" y="0"/>
              <a:ext cx="6350680" cy="6350000"/>
            </a:xfrm>
            <a:prstGeom prst="roundRect">
              <a:avLst>
                <a:gd name="adj" fmla="val 223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3" name="Google Shape;603;p42"/>
            <p:cNvCxnSpPr/>
            <p:nvPr/>
          </p:nvCxnSpPr>
          <p:spPr>
            <a:xfrm flipH="1">
              <a:off x="621534" y="8811106"/>
              <a:ext cx="1073551" cy="1"/>
            </a:xfrm>
            <a:prstGeom prst="straightConnector1">
              <a:avLst/>
            </a:prstGeom>
            <a:noFill/>
            <a:ln w="88900" cap="flat" cmpd="sng">
              <a:solidFill>
                <a:schemeClr val="accent1"/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604" name="Google Shape;604;p42"/>
            <p:cNvCxnSpPr/>
            <p:nvPr/>
          </p:nvCxnSpPr>
          <p:spPr>
            <a:xfrm flipH="1">
              <a:off x="621534" y="7357521"/>
              <a:ext cx="1073551" cy="1"/>
            </a:xfrm>
            <a:prstGeom prst="straightConnector1">
              <a:avLst/>
            </a:prstGeom>
            <a:noFill/>
            <a:ln w="88900" cap="flat" cmpd="sng">
              <a:solidFill>
                <a:schemeClr val="accent1"/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605" name="Google Shape;605;p42"/>
            <p:cNvCxnSpPr/>
            <p:nvPr/>
          </p:nvCxnSpPr>
          <p:spPr>
            <a:xfrm rot="10800000" flipH="1">
              <a:off x="660405" y="6317434"/>
              <a:ext cx="1" cy="2515910"/>
            </a:xfrm>
            <a:prstGeom prst="straightConnector1">
              <a:avLst/>
            </a:prstGeom>
            <a:noFill/>
            <a:ln w="889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06" name="Google Shape;606;p42"/>
            <p:cNvSpPr/>
            <p:nvPr/>
          </p:nvSpPr>
          <p:spPr>
            <a:xfrm>
              <a:off x="1675408" y="6803382"/>
              <a:ext cx="4680851" cy="1108279"/>
            </a:xfrm>
            <a:prstGeom prst="roundRect">
              <a:avLst>
                <a:gd name="adj" fmla="val 711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1675408" y="8256967"/>
              <a:ext cx="4680851" cy="1108279"/>
            </a:xfrm>
            <a:prstGeom prst="roundRect">
              <a:avLst>
                <a:gd name="adj" fmla="val 711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2"/>
            <p:cNvSpPr txBox="1"/>
            <p:nvPr/>
          </p:nvSpPr>
          <p:spPr>
            <a:xfrm>
              <a:off x="307977" y="322900"/>
              <a:ext cx="5734725" cy="16133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t" anchorCtr="0">
              <a:normAutofit/>
            </a:bodyPr>
            <a:lstStyle/>
            <a:p>
              <a:pPr algn="ctr" defTabSz="457200">
                <a:lnSpc>
                  <a:spcPct val="110000"/>
                </a:lnSpc>
                <a:buClr>
                  <a:srgbClr val="FFFFFF"/>
                </a:buClr>
                <a:buSzPts val="4400"/>
              </a:pPr>
              <a:r>
                <a:rPr lang="en-US" sz="22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Supervised 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457200">
                <a:lnSpc>
                  <a:spcPct val="110000"/>
                </a:lnSpc>
                <a:spcBef>
                  <a:spcPts val="200"/>
                </a:spcBef>
                <a:buClr>
                  <a:srgbClr val="FFFFFF"/>
                </a:buClr>
                <a:buSzPts val="4400"/>
              </a:pPr>
              <a:r>
                <a:rPr lang="en-US" sz="22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Learning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190839" y="2121150"/>
              <a:ext cx="5969001" cy="4011387"/>
            </a:xfrm>
            <a:prstGeom prst="roundRect">
              <a:avLst>
                <a:gd name="adj" fmla="val 3344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2"/>
            <p:cNvSpPr txBox="1"/>
            <p:nvPr/>
          </p:nvSpPr>
          <p:spPr>
            <a:xfrm>
              <a:off x="307977" y="2456779"/>
              <a:ext cx="5734725" cy="3236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ctr" anchorCtr="0">
              <a:normAutofit/>
            </a:bodyPr>
            <a:lstStyle/>
            <a:p>
              <a:pPr algn="ctr" defTabSz="457200">
                <a:lnSpc>
                  <a:spcPct val="110000"/>
                </a:lnSpc>
                <a:buClr>
                  <a:srgbClr val="004785"/>
                </a:buClr>
                <a:buSzPts val="4400"/>
              </a:pPr>
              <a:r>
                <a:rPr lang="en-US" sz="2200" kern="0">
                  <a:solidFill>
                    <a:srgbClr val="004785"/>
                  </a:solidFill>
                  <a:latin typeface="Arial"/>
                  <a:ea typeface="Arial"/>
                  <a:cs typeface="Arial"/>
                  <a:sym typeface="Arial"/>
                </a:rPr>
                <a:t>Develop predictive model based on input and output data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2"/>
            <p:cNvSpPr txBox="1"/>
            <p:nvPr/>
          </p:nvSpPr>
          <p:spPr>
            <a:xfrm>
              <a:off x="1721787" y="6877390"/>
              <a:ext cx="4588093" cy="960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ctr" anchorCtr="0">
              <a:normAutofit/>
            </a:bodyPr>
            <a:lstStyle/>
            <a:p>
              <a:pPr algn="ctr" defTabSz="457200">
                <a:lnSpc>
                  <a:spcPct val="110000"/>
                </a:lnSpc>
                <a:buClr>
                  <a:srgbClr val="FFFFFF"/>
                </a:buClr>
                <a:buSzPts val="4000"/>
              </a:pPr>
              <a:r>
                <a:rPr lang="en-US" sz="20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Classification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2"/>
            <p:cNvSpPr txBox="1"/>
            <p:nvPr/>
          </p:nvSpPr>
          <p:spPr>
            <a:xfrm>
              <a:off x="1721787" y="8330975"/>
              <a:ext cx="4588093" cy="960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ctr" anchorCtr="0">
              <a:normAutofit/>
            </a:bodyPr>
            <a:lstStyle/>
            <a:p>
              <a:pPr algn="ctr" defTabSz="457200">
                <a:lnSpc>
                  <a:spcPct val="110000"/>
                </a:lnSpc>
                <a:buClr>
                  <a:srgbClr val="FFFFFF"/>
                </a:buClr>
                <a:buSzPts val="4000"/>
              </a:pPr>
              <a:r>
                <a:rPr lang="en-US" sz="20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Regression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42"/>
          <p:cNvGrpSpPr/>
          <p:nvPr/>
        </p:nvGrpSpPr>
        <p:grpSpPr>
          <a:xfrm>
            <a:off x="4508330" y="1300761"/>
            <a:ext cx="3175341" cy="4682625"/>
            <a:chOff x="0" y="0"/>
            <a:chExt cx="6350680" cy="9365247"/>
          </a:xfrm>
        </p:grpSpPr>
        <p:sp>
          <p:nvSpPr>
            <p:cNvPr id="614" name="Google Shape;614;p42"/>
            <p:cNvSpPr/>
            <p:nvPr/>
          </p:nvSpPr>
          <p:spPr>
            <a:xfrm>
              <a:off x="0" y="0"/>
              <a:ext cx="6350680" cy="6350000"/>
            </a:xfrm>
            <a:prstGeom prst="roundRect">
              <a:avLst>
                <a:gd name="adj" fmla="val 2086"/>
              </a:avLst>
            </a:prstGeom>
            <a:solidFill>
              <a:srgbClr val="0487C8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5" name="Google Shape;615;p42"/>
            <p:cNvGrpSpPr/>
            <p:nvPr/>
          </p:nvGrpSpPr>
          <p:grpSpPr>
            <a:xfrm>
              <a:off x="612277" y="6317434"/>
              <a:ext cx="5734728" cy="3047813"/>
              <a:chOff x="-1" y="0"/>
              <a:chExt cx="5734726" cy="3047811"/>
            </a:xfrm>
          </p:grpSpPr>
          <p:cxnSp>
            <p:nvCxnSpPr>
              <p:cNvPr id="616" name="Google Shape;616;p42"/>
              <p:cNvCxnSpPr/>
              <p:nvPr/>
            </p:nvCxnSpPr>
            <p:spPr>
              <a:xfrm flipH="1">
                <a:off x="-1" y="2493672"/>
                <a:ext cx="1073552" cy="1"/>
              </a:xfrm>
              <a:prstGeom prst="straightConnector1">
                <a:avLst/>
              </a:prstGeom>
              <a:noFill/>
              <a:ln w="88900" cap="flat" cmpd="sng">
                <a:solidFill>
                  <a:srgbClr val="0487C8"/>
                </a:solidFill>
                <a:prstDash val="solid"/>
                <a:miter lim="800000"/>
                <a:headEnd type="oval" w="med" len="med"/>
                <a:tailEnd type="none" w="sm" len="sm"/>
              </a:ln>
            </p:spPr>
          </p:cxnSp>
          <p:cxnSp>
            <p:nvCxnSpPr>
              <p:cNvPr id="617" name="Google Shape;617;p42"/>
              <p:cNvCxnSpPr/>
              <p:nvPr/>
            </p:nvCxnSpPr>
            <p:spPr>
              <a:xfrm rot="10800000">
                <a:off x="-1" y="1040087"/>
                <a:ext cx="1073552" cy="1"/>
              </a:xfrm>
              <a:prstGeom prst="straightConnector1">
                <a:avLst/>
              </a:prstGeom>
              <a:noFill/>
              <a:ln w="88900" cap="flat" cmpd="sng">
                <a:solidFill>
                  <a:srgbClr val="0487C8"/>
                </a:solidFill>
                <a:prstDash val="solid"/>
                <a:miter lim="800000"/>
                <a:headEnd type="oval" w="med" len="med"/>
                <a:tailEnd type="none" w="sm" len="sm"/>
              </a:ln>
            </p:spPr>
          </p:cxnSp>
          <p:cxnSp>
            <p:nvCxnSpPr>
              <p:cNvPr id="618" name="Google Shape;618;p42"/>
              <p:cNvCxnSpPr/>
              <p:nvPr/>
            </p:nvCxnSpPr>
            <p:spPr>
              <a:xfrm rot="10800000" flipH="1">
                <a:off x="38870" y="0"/>
                <a:ext cx="1" cy="2515909"/>
              </a:xfrm>
              <a:prstGeom prst="straightConnector1">
                <a:avLst/>
              </a:prstGeom>
              <a:noFill/>
              <a:ln w="88900" cap="flat" cmpd="sng">
                <a:solidFill>
                  <a:srgbClr val="0487C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19" name="Google Shape;619;p42"/>
              <p:cNvSpPr/>
              <p:nvPr/>
            </p:nvSpPr>
            <p:spPr>
              <a:xfrm>
                <a:off x="1053874" y="485948"/>
                <a:ext cx="4680851" cy="1108278"/>
              </a:xfrm>
              <a:prstGeom prst="roundRect">
                <a:avLst>
                  <a:gd name="adj" fmla="val 7118"/>
                </a:avLst>
              </a:prstGeom>
              <a:solidFill>
                <a:srgbClr val="0487C8"/>
              </a:solidFill>
              <a:ln>
                <a:noFill/>
              </a:ln>
            </p:spPr>
            <p:txBody>
              <a:bodyPr spcFirstLastPara="1" wrap="square" lIns="45713" tIns="45713" rIns="45713" bIns="45713" anchor="ctr" anchorCtr="0">
                <a:noAutofit/>
              </a:bodyPr>
              <a:lstStyle/>
              <a:p>
                <a:pPr defTabSz="457200">
                  <a:buClr>
                    <a:srgbClr val="2D2C41"/>
                  </a:buClr>
                  <a:buSzPts val="3600"/>
                </a:pPr>
                <a:endParaRPr kern="0">
                  <a:solidFill>
                    <a:srgbClr val="2D2C4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42"/>
              <p:cNvSpPr/>
              <p:nvPr/>
            </p:nvSpPr>
            <p:spPr>
              <a:xfrm>
                <a:off x="1053874" y="1939532"/>
                <a:ext cx="4680851" cy="1108279"/>
              </a:xfrm>
              <a:prstGeom prst="roundRect">
                <a:avLst>
                  <a:gd name="adj" fmla="val 7118"/>
                </a:avLst>
              </a:prstGeom>
              <a:solidFill>
                <a:srgbClr val="0487C8"/>
              </a:solidFill>
              <a:ln>
                <a:noFill/>
              </a:ln>
            </p:spPr>
            <p:txBody>
              <a:bodyPr spcFirstLastPara="1" wrap="square" lIns="45713" tIns="45713" rIns="45713" bIns="45713" anchor="ctr" anchorCtr="0">
                <a:noAutofit/>
              </a:bodyPr>
              <a:lstStyle/>
              <a:p>
                <a:pPr defTabSz="457200">
                  <a:buClr>
                    <a:srgbClr val="2D2C41"/>
                  </a:buClr>
                  <a:buSzPts val="3600"/>
                </a:pPr>
                <a:endParaRPr kern="0">
                  <a:solidFill>
                    <a:srgbClr val="2D2C4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1" name="Google Shape;621;p42"/>
            <p:cNvSpPr txBox="1"/>
            <p:nvPr/>
          </p:nvSpPr>
          <p:spPr>
            <a:xfrm>
              <a:off x="230982" y="322900"/>
              <a:ext cx="5888714" cy="1771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t" anchorCtr="0">
              <a:normAutofit/>
            </a:bodyPr>
            <a:lstStyle/>
            <a:p>
              <a:pPr algn="ctr" defTabSz="457200">
                <a:lnSpc>
                  <a:spcPct val="110000"/>
                </a:lnSpc>
                <a:buClr>
                  <a:srgbClr val="FFFFFF"/>
                </a:buClr>
                <a:buSzPts val="4400"/>
              </a:pPr>
              <a:r>
                <a:rPr lang="en-US" sz="22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Unsupervised 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457200">
                <a:lnSpc>
                  <a:spcPct val="110000"/>
                </a:lnSpc>
                <a:spcBef>
                  <a:spcPts val="200"/>
                </a:spcBef>
                <a:buClr>
                  <a:srgbClr val="FFFFFF"/>
                </a:buClr>
                <a:buSzPts val="4400"/>
              </a:pPr>
              <a:r>
                <a:rPr lang="en-US" sz="22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Learning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2"/>
            <p:cNvSpPr/>
            <p:nvPr/>
          </p:nvSpPr>
          <p:spPr>
            <a:xfrm>
              <a:off x="190839" y="2115395"/>
              <a:ext cx="5969001" cy="4022898"/>
            </a:xfrm>
            <a:prstGeom prst="roundRect">
              <a:avLst>
                <a:gd name="adj" fmla="val 33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2"/>
            <p:cNvSpPr txBox="1"/>
            <p:nvPr/>
          </p:nvSpPr>
          <p:spPr>
            <a:xfrm>
              <a:off x="461966" y="2456779"/>
              <a:ext cx="5426748" cy="3236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ctr" anchorCtr="0">
              <a:normAutofit/>
            </a:bodyPr>
            <a:lstStyle/>
            <a:p>
              <a:pPr algn="ctr" defTabSz="457200">
                <a:lnSpc>
                  <a:spcPct val="110000"/>
                </a:lnSpc>
                <a:buClr>
                  <a:srgbClr val="004785"/>
                </a:buClr>
                <a:buSzPts val="4400"/>
              </a:pPr>
              <a:r>
                <a:rPr lang="en-US" sz="2200" kern="0">
                  <a:solidFill>
                    <a:srgbClr val="004785"/>
                  </a:solidFill>
                  <a:latin typeface="Arial"/>
                  <a:ea typeface="Arial"/>
                  <a:cs typeface="Arial"/>
                  <a:sym typeface="Arial"/>
                </a:rPr>
                <a:t>Group and interpret observations based only on input data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2"/>
            <p:cNvSpPr txBox="1"/>
            <p:nvPr/>
          </p:nvSpPr>
          <p:spPr>
            <a:xfrm>
              <a:off x="1715321" y="6877390"/>
              <a:ext cx="4588093" cy="960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ctr" anchorCtr="0">
              <a:normAutofit/>
            </a:bodyPr>
            <a:lstStyle/>
            <a:p>
              <a:pPr algn="ctr" defTabSz="457200">
                <a:lnSpc>
                  <a:spcPct val="110000"/>
                </a:lnSpc>
                <a:buClr>
                  <a:srgbClr val="FFFFFF"/>
                </a:buClr>
                <a:buSzPts val="4000"/>
              </a:pPr>
              <a:r>
                <a:rPr lang="en-US" sz="20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Anomaly Detection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2"/>
            <p:cNvSpPr txBox="1"/>
            <p:nvPr/>
          </p:nvSpPr>
          <p:spPr>
            <a:xfrm>
              <a:off x="1715321" y="8330975"/>
              <a:ext cx="4588093" cy="960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ctr" anchorCtr="0">
              <a:normAutofit/>
            </a:bodyPr>
            <a:lstStyle/>
            <a:p>
              <a:pPr algn="ctr" defTabSz="457200">
                <a:lnSpc>
                  <a:spcPct val="110000"/>
                </a:lnSpc>
                <a:buClr>
                  <a:srgbClr val="FFFFFF"/>
                </a:buClr>
                <a:buSzPts val="4000"/>
              </a:pPr>
              <a:r>
                <a:rPr lang="en-US" sz="20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6" name="Google Shape;626;p42"/>
          <p:cNvGrpSpPr/>
          <p:nvPr/>
        </p:nvGrpSpPr>
        <p:grpSpPr>
          <a:xfrm>
            <a:off x="8132703" y="1300761"/>
            <a:ext cx="3184364" cy="4682624"/>
            <a:chOff x="0" y="0"/>
            <a:chExt cx="6368727" cy="9365246"/>
          </a:xfrm>
        </p:grpSpPr>
        <p:cxnSp>
          <p:nvCxnSpPr>
            <p:cNvPr id="627" name="Google Shape;627;p42"/>
            <p:cNvCxnSpPr/>
            <p:nvPr/>
          </p:nvCxnSpPr>
          <p:spPr>
            <a:xfrm rot="10800000" flipH="1">
              <a:off x="672873" y="6317434"/>
              <a:ext cx="1" cy="2515910"/>
            </a:xfrm>
            <a:prstGeom prst="straightConnector1">
              <a:avLst/>
            </a:prstGeom>
            <a:noFill/>
            <a:ln w="889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28" name="Google Shape;628;p42"/>
            <p:cNvSpPr/>
            <p:nvPr/>
          </p:nvSpPr>
          <p:spPr>
            <a:xfrm>
              <a:off x="0" y="0"/>
              <a:ext cx="6350680" cy="6350000"/>
            </a:xfrm>
            <a:prstGeom prst="roundRect">
              <a:avLst>
                <a:gd name="adj" fmla="val 207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9" name="Google Shape;629;p42"/>
            <p:cNvCxnSpPr/>
            <p:nvPr/>
          </p:nvCxnSpPr>
          <p:spPr>
            <a:xfrm flipH="1">
              <a:off x="634003" y="8811106"/>
              <a:ext cx="1073551" cy="1"/>
            </a:xfrm>
            <a:prstGeom prst="straightConnector1">
              <a:avLst/>
            </a:prstGeom>
            <a:noFill/>
            <a:ln w="88900" cap="flat" cmpd="sng">
              <a:solidFill>
                <a:schemeClr val="accent2"/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630" name="Google Shape;630;p42"/>
            <p:cNvCxnSpPr/>
            <p:nvPr/>
          </p:nvCxnSpPr>
          <p:spPr>
            <a:xfrm flipH="1">
              <a:off x="634003" y="7357521"/>
              <a:ext cx="1073551" cy="1"/>
            </a:xfrm>
            <a:prstGeom prst="straightConnector1">
              <a:avLst/>
            </a:prstGeom>
            <a:noFill/>
            <a:ln w="88900" cap="flat" cmpd="sng">
              <a:solidFill>
                <a:schemeClr val="accent2"/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sp>
          <p:nvSpPr>
            <p:cNvPr id="631" name="Google Shape;631;p42"/>
            <p:cNvSpPr/>
            <p:nvPr/>
          </p:nvSpPr>
          <p:spPr>
            <a:xfrm>
              <a:off x="1687876" y="6803382"/>
              <a:ext cx="4680851" cy="1108279"/>
            </a:xfrm>
            <a:prstGeom prst="roundRect">
              <a:avLst>
                <a:gd name="adj" fmla="val 711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687876" y="8256967"/>
              <a:ext cx="4680851" cy="1108279"/>
            </a:xfrm>
            <a:prstGeom prst="roundRect">
              <a:avLst>
                <a:gd name="adj" fmla="val 711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2"/>
            <p:cNvSpPr txBox="1"/>
            <p:nvPr/>
          </p:nvSpPr>
          <p:spPr>
            <a:xfrm>
              <a:off x="190839" y="218651"/>
              <a:ext cx="6042703" cy="1771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ctr" anchorCtr="0">
              <a:normAutofit/>
            </a:bodyPr>
            <a:lstStyle/>
            <a:p>
              <a:pPr algn="ctr" defTabSz="457200">
                <a:lnSpc>
                  <a:spcPct val="110000"/>
                </a:lnSpc>
                <a:buClr>
                  <a:srgbClr val="FFFFFF"/>
                </a:buClr>
                <a:buSzPts val="4400"/>
              </a:pPr>
              <a:r>
                <a:rPr lang="en-US" sz="22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Reinforcement 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457200">
                <a:lnSpc>
                  <a:spcPct val="110000"/>
                </a:lnSpc>
                <a:spcBef>
                  <a:spcPts val="200"/>
                </a:spcBef>
                <a:buClr>
                  <a:srgbClr val="FFFFFF"/>
                </a:buClr>
                <a:buSzPts val="4400"/>
              </a:pPr>
              <a:r>
                <a:rPr lang="en-US" sz="22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Learning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2"/>
            <p:cNvSpPr/>
            <p:nvPr/>
          </p:nvSpPr>
          <p:spPr>
            <a:xfrm>
              <a:off x="178139" y="2083050"/>
              <a:ext cx="5969001" cy="4011387"/>
            </a:xfrm>
            <a:prstGeom prst="roundRect">
              <a:avLst>
                <a:gd name="adj" fmla="val 3344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2"/>
            <p:cNvSpPr txBox="1"/>
            <p:nvPr/>
          </p:nvSpPr>
          <p:spPr>
            <a:xfrm>
              <a:off x="927672" y="2470684"/>
              <a:ext cx="4495335" cy="3236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ctr" anchorCtr="0">
              <a:normAutofit/>
            </a:bodyPr>
            <a:lstStyle/>
            <a:p>
              <a:pPr algn="ctr" defTabSz="457200">
                <a:lnSpc>
                  <a:spcPct val="110000"/>
                </a:lnSpc>
                <a:buClr>
                  <a:srgbClr val="004785"/>
                </a:buClr>
                <a:buSzPts val="4400"/>
              </a:pPr>
              <a:r>
                <a:rPr lang="en-US" sz="2200" kern="0">
                  <a:solidFill>
                    <a:srgbClr val="004785"/>
                  </a:solidFill>
                  <a:latin typeface="Arial"/>
                  <a:ea typeface="Arial"/>
                  <a:cs typeface="Arial"/>
                  <a:sym typeface="Arial"/>
                </a:rPr>
                <a:t>Acquire new data by taking actions and receiving ad hoc feedback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2"/>
            <p:cNvSpPr txBox="1"/>
            <p:nvPr/>
          </p:nvSpPr>
          <p:spPr>
            <a:xfrm>
              <a:off x="1734256" y="6877390"/>
              <a:ext cx="4588093" cy="960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ctr" anchorCtr="0">
              <a:normAutofit/>
            </a:bodyPr>
            <a:lstStyle/>
            <a:p>
              <a:pPr algn="ctr" defTabSz="457200">
                <a:lnSpc>
                  <a:spcPct val="110000"/>
                </a:lnSpc>
                <a:buClr>
                  <a:srgbClr val="FFFFFF"/>
                </a:buClr>
                <a:buSzPts val="4000"/>
              </a:pPr>
              <a:r>
                <a:rPr lang="en-US" sz="20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Bandit Algorithms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2"/>
            <p:cNvSpPr txBox="1"/>
            <p:nvPr/>
          </p:nvSpPr>
          <p:spPr>
            <a:xfrm>
              <a:off x="1734256" y="8330975"/>
              <a:ext cx="4588093" cy="960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38" tIns="17138" rIns="17138" bIns="17138" anchor="ctr" anchorCtr="0">
              <a:normAutofit/>
            </a:bodyPr>
            <a:lstStyle/>
            <a:p>
              <a:pPr algn="ctr" defTabSz="457200">
                <a:lnSpc>
                  <a:spcPct val="110000"/>
                </a:lnSpc>
                <a:buClr>
                  <a:srgbClr val="FFFFFF"/>
                </a:buClr>
                <a:buSzPts val="4000"/>
              </a:pPr>
              <a:r>
                <a:rPr lang="en-US" sz="20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Q-learning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Supervised Learning</a:t>
            </a:r>
            <a:endParaRPr/>
          </a:p>
        </p:txBody>
      </p:sp>
      <p:sp>
        <p:nvSpPr>
          <p:cNvPr id="643" name="Google Shape;643;p43"/>
          <p:cNvSpPr txBox="1"/>
          <p:nvPr/>
        </p:nvSpPr>
        <p:spPr>
          <a:xfrm>
            <a:off x="812800" y="1257300"/>
            <a:ext cx="10515600" cy="5150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5750" lvl="1" indent="-285750" defTabSz="457200"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Idea: Learning from data where you have cleanly labeled outputs and inputs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2" indent="-285750" defTabSz="457200"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Inputs can be referred to as features/covariates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2" indent="-285750" defTabSz="457200"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Outputs are often called targets (this is what we are trying to predict)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2" indent="-285750" defTabSz="457200"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Example - Email data 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3" indent="-285750" defTabSz="457200"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The output we are trying to predict is whether an email is spam or not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3" indent="-285750" defTabSz="457200"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The inputs, or features/covariates, are the actual text in the email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3" indent="-285750" defTabSz="457200"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Supervised learning is used when there is cleanly labeled past data, which have a “correct” answer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047750" lvl="4" indent="-285750" defTabSz="457200"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Certain data have been labeled as “spam” 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047750" lvl="4" indent="-285750" defTabSz="457200"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Certain other data have been labeled as “not spam” 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High volume of jobs and research jobs"/>
          <p:cNvSpPr txBox="1">
            <a:spLocks noGrp="1"/>
          </p:cNvSpPr>
          <p:nvPr>
            <p:ph type="body" sz="quarter" idx="1"/>
          </p:nvPr>
        </p:nvSpPr>
        <p:spPr>
          <a:xfrm>
            <a:off x="7860010" y="2240631"/>
            <a:ext cx="3646190" cy="178398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lvl="1" indent="114300">
              <a:lnSpc>
                <a:spcPct val="110000"/>
              </a:lnSpc>
              <a:spcBef>
                <a:spcPts val="1500"/>
              </a:spcBef>
              <a:defRPr sz="3800"/>
            </a:pPr>
            <a:r>
              <a:t>High volume of jobs and research jobs</a:t>
            </a:r>
          </a:p>
        </p:txBody>
      </p:sp>
      <p:sp>
        <p:nvSpPr>
          <p:cNvPr id="236" name="ML’s Promise as a GPT (cont.)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4990406" cy="48013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ML’s Promise as a GPT (cont.) </a:t>
            </a:r>
          </a:p>
        </p:txBody>
      </p:sp>
      <p:graphicFrame>
        <p:nvGraphicFramePr>
          <p:cNvPr id="237" name="Table"/>
          <p:cNvGraphicFramePr/>
          <p:nvPr/>
        </p:nvGraphicFramePr>
        <p:xfrm>
          <a:off x="838200" y="1303758"/>
          <a:ext cx="10521950" cy="5073032"/>
        </p:xfrm>
        <a:graphic>
          <a:graphicData uri="http://schemas.openxmlformats.org/drawingml/2006/table">
            <a:tbl>
              <a:tblPr firstRow="1" bandRow="1"/>
              <a:tblGrid>
                <a:gridCol w="263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23665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 spc="0">
                          <a:solidFill>
                            <a:srgbClr val="FFFFFF"/>
                          </a:solidFill>
                        </a:rPr>
                        <a:t>Industry NAICS2</a:t>
                      </a:r>
                    </a:p>
                  </a:txBody>
                  <a:tcPr marL="0" marR="0" marT="0" marB="0" anchor="ctr" horzOverflow="overflow">
                    <a:lnR w="63500">
                      <a:solidFill>
                        <a:schemeClr val="accent3">
                          <a:lumOff val="-7176"/>
                        </a:schemeClr>
                      </a:solidFill>
                    </a:lnR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AI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chemeClr val="accent3">
                          <a:lumOff val="-7176"/>
                        </a:schemeClr>
                      </a:solidFill>
                    </a:lnL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GIS</a:t>
                      </a:r>
                    </a:p>
                  </a:txBody>
                  <a:tcPr marL="0" marR="0" marT="0" marB="0" anchor="ctr" horzOverflow="overflow"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Quantum</a:t>
                      </a:r>
                    </a:p>
                  </a:txBody>
                  <a:tcPr marL="0" marR="0" marT="0" marB="0" anchor="ctr" horzOverflow="overflow"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Fracking</a:t>
                      </a:r>
                    </a:p>
                  </a:txBody>
                  <a:tcPr marL="0" marR="0" marT="0" marB="0" anchor="ctr" horzOverflow="overflow"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Robotics</a:t>
                      </a:r>
                    </a:p>
                  </a:txBody>
                  <a:tcPr marL="0" marR="0" marT="0" marB="0" anchor="ctr" horzOverflow="overflow"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Nanotech</a:t>
                      </a:r>
                    </a:p>
                  </a:txBody>
                  <a:tcPr marL="0" marR="0" marT="0" marB="0" anchor="ctr" horzOverflow="overflow"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IoT</a:t>
                      </a:r>
                    </a:p>
                  </a:txBody>
                  <a:tcPr marL="0" marR="0" marT="0" marB="0" anchor="ctr" horzOverflow="overflow"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CRISPR</a:t>
                      </a:r>
                    </a:p>
                  </a:txBody>
                  <a:tcPr marL="0" marR="0" marT="0" marB="0" anchor="ctr" horzOverflow="overflow"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Cloud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Total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Accommodation and Food Services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5,389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883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1,516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828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15,090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5,594,113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8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Admin &amp; Support &amp; Waste Mgmt &amp; Remediation Srvcs.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4,142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2,099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2,363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1,836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26,763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2,237,225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Agriculture, Forestry, Fishing and Hunting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820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1,388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384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146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2,310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97,644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Arts, Entertainment and Recreation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437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917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925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109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2,591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578,889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Construction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335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2,406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2,330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361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3,709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850,081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Educational Services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12,467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6,836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246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10,868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1,764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1,503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1,384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17,848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4,018,454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Finance and Insurance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40,261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3,871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7,809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4,569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98,700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5,787,861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Health Care and Social Assistance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102,401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34,512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158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612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114,965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734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28,477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1,793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481,770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38,700,000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Information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32,613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4,483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189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6,213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17,079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130,353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2,229,564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Management of Companies and Enterprises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348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302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160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108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1,156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80,359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Manufacturing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37,215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7,738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257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144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73,053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582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24,472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1,733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96,368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6,307,396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Mining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674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1,098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828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489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257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1,736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216,880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Other Services (except Public Administration)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1,614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1,695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2,314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181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5,786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1,120,323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Professional, Scientific, &amp; Technical Services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97,704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39,478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5,403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395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36,715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1,550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33,912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1,683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435,035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7,333,834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Public Administration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4,838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21,175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3,467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680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13,446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2,448,184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Real Estate Rental and Leasing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2,086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3,302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3,815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500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8,000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1,293,048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Retail Trade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21,705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1,220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132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11,214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5,917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54,247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8,720,486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Transportation and Warehousing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3,411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2,639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398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2,803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1,236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11,433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4,668,538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Utilities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801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3,896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886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493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2,877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333,522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Wholesale Trade</a:t>
                      </a:r>
                    </a:p>
                  </a:txBody>
                  <a:tcPr marL="0" marR="0" marT="0" marB="0" anchor="ctr" horzOverflow="overflow"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1,311</a:t>
                      </a:r>
                    </a:p>
                  </a:txBody>
                  <a:tcPr marL="0" marR="0" marT="0" marB="0" anchor="ctr" horzOverflow="overflow"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2,680</a:t>
                      </a:r>
                    </a:p>
                  </a:txBody>
                  <a:tcPr marL="0" marR="0" marT="0" marB="0" anchor="ctr" horzOverflow="overflow"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10</a:t>
                      </a:r>
                    </a:p>
                  </a:txBody>
                  <a:tcPr marL="0" marR="0" marT="0" marB="0" anchor="ctr" horzOverflow="overflow"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21</a:t>
                      </a:r>
                    </a:p>
                  </a:txBody>
                  <a:tcPr marL="0" marR="0" marT="0" marB="0" anchor="ctr" horzOverflow="overflow"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2,185</a:t>
                      </a:r>
                    </a:p>
                  </a:txBody>
                  <a:tcPr marL="0" marR="0" marT="0" marB="0" anchor="ctr" horzOverflow="overflow"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1,842</a:t>
                      </a:r>
                    </a:p>
                  </a:txBody>
                  <a:tcPr marL="0" marR="0" marT="0" marB="0" anchor="ctr" horzOverflow="overflow"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18</a:t>
                      </a:r>
                    </a:p>
                  </a:txBody>
                  <a:tcPr marL="0" marR="0" marT="0" marB="0" anchor="ctr" horzOverflow="overflow"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6,071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620,793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  <a:lnB w="50800">
                      <a:solidFill>
                        <a:srgbClr val="FFFFFF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Total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370,572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142,645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6,355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2,957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284,474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4,883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124,506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6,716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1,415,289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93,237,194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  <a:lnT w="50800">
                      <a:solidFill>
                        <a:srgbClr val="FFFFFF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238" name="Rounded Rectangle"/>
          <p:cNvSpPr/>
          <p:nvPr/>
        </p:nvSpPr>
        <p:spPr>
          <a:xfrm>
            <a:off x="3476625" y="1293833"/>
            <a:ext cx="751235" cy="4940482"/>
          </a:xfrm>
          <a:prstGeom prst="roundRect">
            <a:avLst>
              <a:gd name="adj" fmla="val 8261"/>
            </a:avLst>
          </a:prstGeom>
          <a:ln w="88900">
            <a:solidFill>
              <a:schemeClr val="accent4"/>
            </a:solidFill>
            <a:miter lim="400000"/>
          </a:ln>
        </p:spPr>
        <p:txBody>
          <a:bodyPr tIns="45720" bIns="45720" anchor="ctr"/>
          <a:lstStyle/>
          <a:p>
            <a:endParaRPr sz="900"/>
          </a:p>
        </p:txBody>
      </p:sp>
      <p:sp>
        <p:nvSpPr>
          <p:cNvPr id="239" name="Table A3.1. Number of jobs in data by industry and technology (2015-2018)"/>
          <p:cNvSpPr txBox="1"/>
          <p:nvPr/>
        </p:nvSpPr>
        <p:spPr>
          <a:xfrm>
            <a:off x="719001" y="6273227"/>
            <a:ext cx="9454196" cy="310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lvl="1" indent="114300">
              <a:lnSpc>
                <a:spcPct val="110000"/>
              </a:lnSpc>
              <a:spcBef>
                <a:spcPts val="1500"/>
              </a:spcBef>
              <a:defRPr sz="2600">
                <a:solidFill>
                  <a:schemeClr val="accent1"/>
                </a:solidFill>
              </a:defRPr>
            </a:pPr>
            <a:r>
              <a:rPr sz="1300"/>
              <a:t>Table A3.1. Number of jobs in data by industry and technology (2015-2018)</a:t>
            </a:r>
          </a:p>
        </p:txBody>
      </p:sp>
      <p:sp>
        <p:nvSpPr>
          <p:cNvPr id="240" name="Arrow 11"/>
          <p:cNvSpPr/>
          <p:nvPr/>
        </p:nvSpPr>
        <p:spPr>
          <a:xfrm>
            <a:off x="843808" y="944894"/>
            <a:ext cx="335866" cy="252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tIns="45720" bIns="45720" anchor="ctr"/>
          <a:lstStyle/>
          <a:p>
            <a:endParaRPr sz="900"/>
          </a:p>
        </p:txBody>
      </p:sp>
      <p:sp>
        <p:nvSpPr>
          <p:cNvPr id="241" name="Jobs widespread across industries"/>
          <p:cNvSpPr txBox="1"/>
          <p:nvPr/>
        </p:nvSpPr>
        <p:spPr>
          <a:xfrm>
            <a:off x="1268140" y="831267"/>
            <a:ext cx="4990406" cy="480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defRPr sz="4400">
                <a:solidFill>
                  <a:schemeClr val="accent4"/>
                </a:solidFill>
              </a:defRPr>
            </a:lvl1pPr>
          </a:lstStyle>
          <a:p>
            <a:r>
              <a:rPr sz="2200"/>
              <a:t>Jobs widespread across industries</a:t>
            </a:r>
          </a:p>
        </p:txBody>
      </p:sp>
      <p:sp>
        <p:nvSpPr>
          <p:cNvPr id="242" name="Research by Goldfarb et al (2019)"/>
          <p:cNvSpPr txBox="1"/>
          <p:nvPr/>
        </p:nvSpPr>
        <p:spPr>
          <a:xfrm>
            <a:off x="8716727" y="6273227"/>
            <a:ext cx="2612170" cy="310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fontScale="85000" lnSpcReduction="20000"/>
          </a:bodyPr>
          <a:lstStyle/>
          <a:p>
            <a:pPr lvl="1" indent="114300" algn="r">
              <a:lnSpc>
                <a:spcPct val="110000"/>
              </a:lnSpc>
              <a:spcBef>
                <a:spcPts val="1500"/>
              </a:spcBef>
              <a:defRPr sz="2600">
                <a:solidFill>
                  <a:schemeClr val="accent1"/>
                </a:solidFill>
              </a:defRPr>
            </a:pPr>
            <a:r>
              <a:rPr sz="1300"/>
              <a:t>Research by Goldfarb et al (2019)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build="p" bldLvl="5" animBg="1" advAuto="0"/>
      <p:bldP spid="238" grpId="0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Supervised Learning Example</a:t>
            </a:r>
            <a:endParaRPr/>
          </a:p>
        </p:txBody>
      </p:sp>
      <p:sp>
        <p:nvSpPr>
          <p:cNvPr id="649" name="Google Shape;649;p44"/>
          <p:cNvSpPr txBox="1"/>
          <p:nvPr/>
        </p:nvSpPr>
        <p:spPr>
          <a:xfrm>
            <a:off x="812800" y="1257300"/>
            <a:ext cx="11011019" cy="5152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defTabSz="457200">
              <a:buClr>
                <a:srgbClr val="06AAFC"/>
              </a:buClr>
              <a:buSzPts val="4560"/>
            </a:pPr>
            <a:r>
              <a:rPr lang="en-US" sz="2280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Concrete example: Tagging text content on Facebook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71463" lvl="1" indent="-271463" defTabSz="457200">
              <a:spcBef>
                <a:spcPts val="1400"/>
              </a:spcBef>
              <a:buClr>
                <a:srgbClr val="004785"/>
              </a:buClr>
              <a:buSzPts val="4560"/>
              <a:buFont typeface="Arial"/>
              <a:buChar char="•"/>
            </a:pPr>
            <a:r>
              <a:rPr lang="en-US" sz="228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106,316 Facebook posts submitted by large brands; wanted to identify what types of posts were associated with highest engagement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71463" lvl="2" indent="-271463" defTabSz="457200">
              <a:spcBef>
                <a:spcPts val="1400"/>
              </a:spcBef>
              <a:buClr>
                <a:srgbClr val="004785"/>
              </a:buClr>
              <a:buSzPts val="4560"/>
              <a:buFont typeface="Arial"/>
              <a:buChar char="•"/>
            </a:pPr>
            <a:r>
              <a:rPr lang="en-US" sz="228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Manually tagging content is expensive, so we wanted to automate it with a supervised machine learning technique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71463" lvl="2" indent="-271463" defTabSz="457200">
              <a:spcBef>
                <a:spcPts val="1400"/>
              </a:spcBef>
              <a:buClr>
                <a:srgbClr val="004785"/>
              </a:buClr>
              <a:buSzPts val="4560"/>
              <a:buFont typeface="Arial"/>
              <a:buChar char="•"/>
            </a:pPr>
            <a:r>
              <a:rPr lang="en-US" sz="228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Solution - have a random sample tagged manually on Amazon Mechanical Turk, and use as a training dataset for supervised ML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33412" lvl="3" indent="-271462" defTabSz="457200">
              <a:spcBef>
                <a:spcPts val="700"/>
              </a:spcBef>
              <a:buClr>
                <a:srgbClr val="004785"/>
              </a:buClr>
              <a:buSzPts val="4560"/>
              <a:buFont typeface="Arial"/>
              <a:buChar char="•"/>
            </a:pPr>
            <a:r>
              <a:rPr lang="en-US" sz="228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Took a sample of 5,000 posts and had human beings label each of these posts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33412" lvl="3" indent="-271462" defTabSz="457200">
              <a:spcBef>
                <a:spcPts val="700"/>
              </a:spcBef>
              <a:buClr>
                <a:srgbClr val="004785"/>
              </a:buClr>
              <a:buSzPts val="4560"/>
              <a:buFont typeface="Arial"/>
              <a:buChar char="•"/>
            </a:pPr>
            <a:r>
              <a:rPr lang="en-US" sz="228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These labels were then used as a training data set for a supervised machine learning algorithm that learned what kinds of words are predictive of whether a post is emotional, or humorous, etc.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33412" lvl="3" indent="-271462" defTabSz="457200">
              <a:spcBef>
                <a:spcPts val="700"/>
              </a:spcBef>
              <a:buClr>
                <a:srgbClr val="004785"/>
              </a:buClr>
              <a:buSzPts val="4560"/>
              <a:buFont typeface="Arial"/>
              <a:buChar char="•"/>
            </a:pPr>
            <a:r>
              <a:rPr lang="en-US" sz="228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That algorithm was used to make predictions for the remaining posts that hadn’t been labeled by a human being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NLP Algorithm Performance</a:t>
            </a:r>
            <a:endParaRPr/>
          </a:p>
        </p:txBody>
      </p:sp>
      <p:sp>
        <p:nvSpPr>
          <p:cNvPr id="655" name="Google Shape;655;p45"/>
          <p:cNvSpPr txBox="1"/>
          <p:nvPr/>
        </p:nvSpPr>
        <p:spPr>
          <a:xfrm>
            <a:off x="812800" y="5511211"/>
            <a:ext cx="10515600" cy="69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defTabSz="457200">
              <a:lnSpc>
                <a:spcPct val="110000"/>
              </a:lnSpc>
              <a:buClr>
                <a:srgbClr val="004785"/>
              </a:buClr>
              <a:buSzPts val="3900"/>
            </a:pPr>
            <a:r>
              <a:rPr lang="en-US" sz="195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Algorithm described in detail at: </a:t>
            </a:r>
            <a:r>
              <a:rPr lang="en-US" sz="1950" u="sng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https://papers.ssrn.com/sol3/papers.cfm?abstract_id=2290802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56" name="Google Shape;656;p45" descr="Picture 2"/>
          <p:cNvPicPr preferRelativeResize="0"/>
          <p:nvPr/>
        </p:nvPicPr>
        <p:blipFill rotWithShape="1">
          <a:blip r:embed="rId4">
            <a:alphaModFix/>
          </a:blip>
          <a:srcRect t="22230"/>
          <a:stretch/>
        </p:blipFill>
        <p:spPr>
          <a:xfrm>
            <a:off x="2963962" y="1379199"/>
            <a:ext cx="6264077" cy="359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Unsupervised Learning</a:t>
            </a:r>
            <a:endParaRPr/>
          </a:p>
        </p:txBody>
      </p:sp>
      <p:sp>
        <p:nvSpPr>
          <p:cNvPr id="662" name="Google Shape;662;p46"/>
          <p:cNvSpPr txBox="1"/>
          <p:nvPr/>
        </p:nvSpPr>
        <p:spPr>
          <a:xfrm>
            <a:off x="812800" y="1257300"/>
            <a:ext cx="10515600" cy="487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5750" lvl="1" indent="-285750" defTabSz="457200">
              <a:lnSpc>
                <a:spcPct val="110000"/>
              </a:lnSpc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No fixed set of outputs provided; must be learned from inputs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defTabSz="457200">
              <a:lnSpc>
                <a:spcPct val="110000"/>
              </a:lnSpc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Goal is to cluster and identify important features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Unsupervised Learning</a:t>
            </a:r>
            <a:endParaRPr/>
          </a:p>
        </p:txBody>
      </p:sp>
      <p:sp>
        <p:nvSpPr>
          <p:cNvPr id="668" name="Google Shape;668;p47"/>
          <p:cNvSpPr txBox="1"/>
          <p:nvPr/>
        </p:nvSpPr>
        <p:spPr>
          <a:xfrm>
            <a:off x="812800" y="1257300"/>
            <a:ext cx="10515600" cy="487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5750" lvl="1" indent="-285750" defTabSz="457200">
              <a:lnSpc>
                <a:spcPct val="110000"/>
              </a:lnSpc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Latent Dirichlet Allocation (LDA)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2" indent="-285750" defTabSz="457200">
              <a:lnSpc>
                <a:spcPct val="110000"/>
              </a:lnSpc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Takes as input a set of documents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2" indent="-285750" defTabSz="457200">
              <a:lnSpc>
                <a:spcPct val="110000"/>
              </a:lnSpc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Identifies both common topics across set of documents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2" indent="-285750" defTabSz="457200">
              <a:lnSpc>
                <a:spcPct val="110000"/>
              </a:lnSpc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Labels documents with corresponding topics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69" name="Google Shape;669;p47" descr="Picture 5"/>
          <p:cNvPicPr preferRelativeResize="0"/>
          <p:nvPr/>
        </p:nvPicPr>
        <p:blipFill rotWithShape="1">
          <a:blip r:embed="rId3">
            <a:alphaModFix/>
          </a:blip>
          <a:srcRect t="3751" r="48260" b="6164"/>
          <a:stretch/>
        </p:blipFill>
        <p:spPr>
          <a:xfrm>
            <a:off x="6286085" y="3428038"/>
            <a:ext cx="3357470" cy="2649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7" descr="Picture 5"/>
          <p:cNvPicPr preferRelativeResize="0"/>
          <p:nvPr/>
        </p:nvPicPr>
        <p:blipFill rotWithShape="1">
          <a:blip r:embed="rId3">
            <a:alphaModFix/>
          </a:blip>
          <a:srcRect l="50635" t="3751" b="6164"/>
          <a:stretch/>
        </p:blipFill>
        <p:spPr>
          <a:xfrm>
            <a:off x="2642690" y="3428038"/>
            <a:ext cx="3203414" cy="2649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Unsupervised Learning</a:t>
            </a:r>
            <a:endParaRPr/>
          </a:p>
        </p:txBody>
      </p:sp>
      <p:pic>
        <p:nvPicPr>
          <p:cNvPr id="676" name="Google Shape;676;p48" descr="Picture 2"/>
          <p:cNvPicPr preferRelativeResize="0"/>
          <p:nvPr/>
        </p:nvPicPr>
        <p:blipFill rotWithShape="1">
          <a:blip r:embed="rId3">
            <a:alphaModFix/>
          </a:blip>
          <a:srcRect t="4058"/>
          <a:stretch/>
        </p:blipFill>
        <p:spPr>
          <a:xfrm>
            <a:off x="2341860" y="1191750"/>
            <a:ext cx="7508342" cy="5002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Reinforcement Learning</a:t>
            </a:r>
            <a:endParaRPr/>
          </a:p>
        </p:txBody>
      </p:sp>
      <p:sp>
        <p:nvSpPr>
          <p:cNvPr id="682" name="Google Shape;682;p49"/>
          <p:cNvSpPr txBox="1"/>
          <p:nvPr/>
        </p:nvSpPr>
        <p:spPr>
          <a:xfrm>
            <a:off x="812800" y="1257300"/>
            <a:ext cx="10515600" cy="487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5750" lvl="1" indent="-285750" defTabSz="457200">
              <a:lnSpc>
                <a:spcPct val="110000"/>
              </a:lnSpc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Idea: Let algorithms learn by testing various actions/strategies and deciding which one works best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2" indent="-285750" defTabSz="457200">
              <a:lnSpc>
                <a:spcPct val="110000"/>
              </a:lnSpc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Very powerful method for simulation and robotics-based applications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3" indent="-285750" defTabSz="457200">
              <a:lnSpc>
                <a:spcPct val="110000"/>
              </a:lnSpc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At the heart of AlphaGo and other state-of-the-art gaming AI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2" indent="-285750" defTabSz="457200">
              <a:lnSpc>
                <a:spcPct val="110000"/>
              </a:lnSpc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In many applications experimentation isn’t free 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3" indent="-285750" defTabSz="457200">
              <a:lnSpc>
                <a:spcPct val="110000"/>
              </a:lnSpc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You often want to balance both exploration and exploitation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3" indent="-285750" defTabSz="457200">
              <a:lnSpc>
                <a:spcPct val="110000"/>
              </a:lnSpc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Multi-armed bandit algorithms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Reinforcement Learning</a:t>
            </a:r>
            <a:endParaRPr/>
          </a:p>
        </p:txBody>
      </p:sp>
      <p:sp>
        <p:nvSpPr>
          <p:cNvPr id="688" name="Google Shape;688;p50"/>
          <p:cNvSpPr txBox="1"/>
          <p:nvPr/>
        </p:nvSpPr>
        <p:spPr>
          <a:xfrm>
            <a:off x="812800" y="1257300"/>
            <a:ext cx="10515600" cy="83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5750" lvl="1" indent="-285750" defTabSz="457200"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Suppose you have two ad copies and you don’t know which will attract more clicks (and therefore visitors to your website)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9" name="Google Shape;689;p50"/>
          <p:cNvSpPr txBox="1"/>
          <p:nvPr/>
        </p:nvSpPr>
        <p:spPr>
          <a:xfrm>
            <a:off x="812800" y="2151049"/>
            <a:ext cx="10515600" cy="1518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5750" lvl="2" indent="-285750" defTabSz="457200"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Traditional A/B testing involves showing ad A 50% of the time and ad B 50% of the time, and then assessing which ad performed better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690" name="Google Shape;690;p50"/>
          <p:cNvGrpSpPr/>
          <p:nvPr/>
        </p:nvGrpSpPr>
        <p:grpSpPr>
          <a:xfrm>
            <a:off x="1716208" y="3229011"/>
            <a:ext cx="4457442" cy="2132818"/>
            <a:chOff x="0" y="0"/>
            <a:chExt cx="8914882" cy="4265633"/>
          </a:xfrm>
        </p:grpSpPr>
        <p:pic>
          <p:nvPicPr>
            <p:cNvPr id="691" name="Google Shape;691;p50" descr="Picture 6"/>
            <p:cNvPicPr preferRelativeResize="0"/>
            <p:nvPr/>
          </p:nvPicPr>
          <p:blipFill rotWithShape="1">
            <a:blip r:embed="rId3">
              <a:alphaModFix/>
            </a:blip>
            <a:srcRect l="19030" t="31224" r="58926" b="30789"/>
            <a:stretch/>
          </p:blipFill>
          <p:spPr>
            <a:xfrm>
              <a:off x="1338089" y="0"/>
              <a:ext cx="2668578" cy="35625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" name="Google Shape;692;p50" descr="Picture 7"/>
            <p:cNvPicPr preferRelativeResize="0"/>
            <p:nvPr/>
          </p:nvPicPr>
          <p:blipFill rotWithShape="1">
            <a:blip r:embed="rId3">
              <a:alphaModFix/>
            </a:blip>
            <a:srcRect l="57312" t="31007" r="18888" b="31006"/>
            <a:stretch/>
          </p:blipFill>
          <p:spPr>
            <a:xfrm>
              <a:off x="4639126" y="0"/>
              <a:ext cx="2881327" cy="3562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3" name="Google Shape;693;p50"/>
            <p:cNvSpPr txBox="1"/>
            <p:nvPr/>
          </p:nvSpPr>
          <p:spPr>
            <a:xfrm>
              <a:off x="7617972" y="2849890"/>
              <a:ext cx="1296910" cy="800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45713" rIns="45713" bIns="45713" anchor="t" anchorCtr="0">
              <a:spAutoFit/>
            </a:bodyPr>
            <a:lstStyle/>
            <a:p>
              <a:pPr defTabSz="457200">
                <a:buClr>
                  <a:srgbClr val="004785"/>
                </a:buClr>
                <a:buSzPts val="4000"/>
              </a:pPr>
              <a:r>
                <a:rPr lang="en-US" sz="2000" kern="0">
                  <a:solidFill>
                    <a:srgbClr val="004785"/>
                  </a:solidFill>
                  <a:latin typeface="Arial"/>
                  <a:ea typeface="Arial"/>
                  <a:cs typeface="Arial"/>
                  <a:sym typeface="Arial"/>
                </a:rPr>
                <a:t>Ad B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0"/>
            <p:cNvSpPr txBox="1"/>
            <p:nvPr/>
          </p:nvSpPr>
          <p:spPr>
            <a:xfrm>
              <a:off x="0" y="2849890"/>
              <a:ext cx="1268880" cy="14157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45713" rIns="45713" bIns="45713" anchor="t" anchorCtr="0">
              <a:spAutoFit/>
            </a:bodyPr>
            <a:lstStyle/>
            <a:p>
              <a:pPr defTabSz="457200">
                <a:buClr>
                  <a:srgbClr val="004785"/>
                </a:buClr>
                <a:buSzPts val="4000"/>
              </a:pPr>
              <a:r>
                <a:rPr lang="en-US" sz="2000" kern="0">
                  <a:solidFill>
                    <a:srgbClr val="004785"/>
                  </a:solidFill>
                  <a:latin typeface="Arial"/>
                  <a:ea typeface="Arial"/>
                  <a:cs typeface="Arial"/>
                  <a:sym typeface="Arial"/>
                </a:rPr>
                <a:t>Ad A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95" name="Google Shape;695;p50"/>
          <p:cNvGrpSpPr/>
          <p:nvPr/>
        </p:nvGrpSpPr>
        <p:grpSpPr>
          <a:xfrm>
            <a:off x="805260" y="3053153"/>
            <a:ext cx="10539186" cy="3599547"/>
            <a:chOff x="0" y="0"/>
            <a:chExt cx="21078369" cy="7199092"/>
          </a:xfrm>
        </p:grpSpPr>
        <p:pic>
          <p:nvPicPr>
            <p:cNvPr id="696" name="Google Shape;696;p50" descr="Screen Shot 2019-12-04 at 4.27.05 PM.png"/>
            <p:cNvPicPr preferRelativeResize="0"/>
            <p:nvPr/>
          </p:nvPicPr>
          <p:blipFill rotWithShape="1">
            <a:blip r:embed="rId4">
              <a:alphaModFix/>
            </a:blip>
            <a:srcRect l="2209" t="1386" r="3868"/>
            <a:stretch/>
          </p:blipFill>
          <p:spPr>
            <a:xfrm>
              <a:off x="12712582" y="0"/>
              <a:ext cx="8365787" cy="67092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7" name="Google Shape;697;p50"/>
            <p:cNvSpPr txBox="1"/>
            <p:nvPr/>
          </p:nvSpPr>
          <p:spPr>
            <a:xfrm>
              <a:off x="0" y="4399975"/>
              <a:ext cx="10679805" cy="27991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/>
            <a:p>
              <a:pPr marL="0" lvl="2" indent="228600" algn="r" defTabSz="457200">
                <a:lnSpc>
                  <a:spcPct val="110000"/>
                </a:lnSpc>
                <a:buClr>
                  <a:srgbClr val="004785"/>
                </a:buClr>
                <a:buSzPts val="4000"/>
              </a:pPr>
              <a:r>
                <a:rPr lang="en-US" sz="2000" kern="0">
                  <a:solidFill>
                    <a:srgbClr val="004785"/>
                  </a:solidFill>
                  <a:latin typeface="Arial"/>
                  <a:ea typeface="Arial"/>
                  <a:cs typeface="Arial"/>
                  <a:sym typeface="Arial"/>
                </a:rPr>
                <a:t>B performs better than A   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0" lvl="2" indent="228600" algn="r" defTabSz="457200">
                <a:lnSpc>
                  <a:spcPct val="110000"/>
                </a:lnSpc>
                <a:spcBef>
                  <a:spcPts val="750"/>
                </a:spcBef>
                <a:buClr>
                  <a:srgbClr val="004785"/>
                </a:buClr>
                <a:buSzPts val="4000"/>
              </a:pPr>
              <a:r>
                <a:rPr lang="en-US" sz="2000" kern="0">
                  <a:solidFill>
                    <a:srgbClr val="004785"/>
                  </a:solidFill>
                  <a:latin typeface="Arial"/>
                  <a:ea typeface="Arial"/>
                  <a:cs typeface="Arial"/>
                  <a:sym typeface="Arial"/>
                </a:rPr>
                <a:t>The A/B test line is midway between the A and B lines as it is 50% A and 50% B</a:t>
              </a:r>
              <a:endParaRPr sz="7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11075358" y="4216944"/>
              <a:ext cx="1241670" cy="934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>
                <a:buClr>
                  <a:srgbClr val="2D2C41"/>
                </a:buClr>
                <a:buSzPts val="3600"/>
              </a:pPr>
              <a:endParaRPr kern="0">
                <a:solidFill>
                  <a:srgbClr val="2D2C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Reinforcement Learning</a:t>
            </a:r>
            <a:endParaRPr/>
          </a:p>
        </p:txBody>
      </p:sp>
      <p:sp>
        <p:nvSpPr>
          <p:cNvPr id="704" name="Google Shape;704;p51"/>
          <p:cNvSpPr txBox="1"/>
          <p:nvPr/>
        </p:nvSpPr>
        <p:spPr>
          <a:xfrm>
            <a:off x="812800" y="1257300"/>
            <a:ext cx="10515600" cy="1991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5750" lvl="1" indent="-285750" defTabSz="457200">
              <a:lnSpc>
                <a:spcPct val="110000"/>
              </a:lnSpc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Machine learning can improve upon A/B testing through bandit algorithms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defTabSz="457200">
              <a:lnSpc>
                <a:spcPct val="110000"/>
              </a:lnSpc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Bandit algorithms update beliefs based upon performance  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05" name="Google Shape;705;p51" descr="Screen Shot 2019-12-04 at 4.42.01 PM.png"/>
          <p:cNvPicPr preferRelativeResize="0"/>
          <p:nvPr/>
        </p:nvPicPr>
        <p:blipFill rotWithShape="1">
          <a:blip r:embed="rId3">
            <a:alphaModFix/>
          </a:blip>
          <a:srcRect l="2582" t="4309" r="4898"/>
          <a:stretch/>
        </p:blipFill>
        <p:spPr>
          <a:xfrm>
            <a:off x="6526988" y="2396492"/>
            <a:ext cx="4897921" cy="393458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51"/>
          <p:cNvSpPr txBox="1"/>
          <p:nvPr/>
        </p:nvSpPr>
        <p:spPr>
          <a:xfrm>
            <a:off x="812800" y="2333019"/>
            <a:ext cx="5143606" cy="4014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666750" lvl="2" indent="-285750" defTabSz="457200">
              <a:lnSpc>
                <a:spcPct val="110000"/>
              </a:lnSpc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They spend more time on best performers early on while still learning and improving over time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2" indent="-285750" defTabSz="457200">
              <a:lnSpc>
                <a:spcPct val="110000"/>
              </a:lnSpc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The bandit begins by showing 50% A &amp; 50% B, but slowly starts allocating more and more traffic to the higher-performing ad as it learns and confirms which one is better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10"/>
          <p:cNvSpPr txBox="1">
            <a:spLocks noGrp="1"/>
          </p:cNvSpPr>
          <p:nvPr>
            <p:ph type="body" idx="1"/>
          </p:nvPr>
        </p:nvSpPr>
        <p:spPr>
          <a:xfrm>
            <a:off x="575672" y="4620097"/>
            <a:ext cx="10216295" cy="658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Reinforcement Learning</a:t>
            </a:r>
            <a:endParaRPr/>
          </a:p>
        </p:txBody>
      </p:sp>
      <p:sp>
        <p:nvSpPr>
          <p:cNvPr id="1406" name="Google Shape;1406;p110"/>
          <p:cNvSpPr txBox="1">
            <a:spLocks noGrp="1"/>
          </p:cNvSpPr>
          <p:nvPr>
            <p:ph type="title"/>
          </p:nvPr>
        </p:nvSpPr>
        <p:spPr>
          <a:xfrm>
            <a:off x="575671" y="3416922"/>
            <a:ext cx="10848951" cy="105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r>
              <a:rPr lang="en-US"/>
              <a:t>AI Fundamentals for Non-Data Scientists</a:t>
            </a:r>
            <a:endParaRPr/>
          </a:p>
        </p:txBody>
      </p:sp>
      <p:sp>
        <p:nvSpPr>
          <p:cNvPr id="1407" name="Google Shape;1407;p110"/>
          <p:cNvSpPr/>
          <p:nvPr/>
        </p:nvSpPr>
        <p:spPr>
          <a:xfrm>
            <a:off x="575672" y="5426029"/>
            <a:ext cx="11143888" cy="77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defTabSz="457200">
              <a:lnSpc>
                <a:spcPct val="113000"/>
              </a:lnSpc>
              <a:buClr>
                <a:srgbClr val="06AAFC"/>
              </a:buClr>
              <a:buSzPts val="4400"/>
            </a:pPr>
            <a:r>
              <a:rPr lang="en-US" sz="2200" kern="0">
                <a:solidFill>
                  <a:srgbClr val="06AAFC"/>
                </a:solidFill>
                <a:latin typeface="Garamond"/>
                <a:ea typeface="Garamond"/>
                <a:cs typeface="Garamond"/>
                <a:sym typeface="Garamond"/>
              </a:rPr>
              <a:t>Kartik Hosanagar, Professor of Operations, Information and Decisions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Bandit Algorithms for Website Optimization</a:t>
            </a:r>
            <a:endParaRPr/>
          </a:p>
        </p:txBody>
      </p:sp>
      <p:sp>
        <p:nvSpPr>
          <p:cNvPr id="1413" name="Google Shape;1413;p111"/>
          <p:cNvSpPr txBox="1"/>
          <p:nvPr/>
        </p:nvSpPr>
        <p:spPr>
          <a:xfrm>
            <a:off x="1428221" y="1470287"/>
            <a:ext cx="1145771" cy="55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defTabSz="457200">
              <a:lnSpc>
                <a:spcPct val="110000"/>
              </a:lnSpc>
              <a:buClr>
                <a:srgbClr val="06AAFC"/>
              </a:buClr>
              <a:buSzPts val="4800"/>
            </a:pPr>
            <a:r>
              <a:rPr lang="en-US" sz="2400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Website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14" name="Google Shape;1414;p111"/>
          <p:cNvSpPr txBox="1"/>
          <p:nvPr/>
        </p:nvSpPr>
        <p:spPr>
          <a:xfrm>
            <a:off x="4865482" y="1470287"/>
            <a:ext cx="1930438" cy="55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defTabSz="457200">
              <a:lnSpc>
                <a:spcPct val="110000"/>
              </a:lnSpc>
              <a:buClr>
                <a:srgbClr val="06AAFC"/>
              </a:buClr>
              <a:buSzPts val="4752"/>
            </a:pPr>
            <a:r>
              <a:rPr lang="en-US" sz="2376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“Action” space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15" name="Google Shape;1415;p111"/>
          <p:cNvSpPr txBox="1"/>
          <p:nvPr/>
        </p:nvSpPr>
        <p:spPr>
          <a:xfrm>
            <a:off x="9243260" y="1470287"/>
            <a:ext cx="1294467" cy="55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defTabSz="457200">
              <a:lnSpc>
                <a:spcPct val="110000"/>
              </a:lnSpc>
              <a:buClr>
                <a:srgbClr val="06AAFC"/>
              </a:buClr>
              <a:buSzPts val="4800"/>
            </a:pPr>
            <a:r>
              <a:rPr lang="en-US" sz="2400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416" name="Google Shape;1416;p11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745" y="2856840"/>
            <a:ext cx="2128723" cy="1271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111"/>
          <p:cNvSpPr txBox="1"/>
          <p:nvPr/>
        </p:nvSpPr>
        <p:spPr>
          <a:xfrm>
            <a:off x="694650" y="5315561"/>
            <a:ext cx="2612912" cy="44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marL="0" lvl="1" indent="114300" algn="ctr" defTabSz="457200">
              <a:lnSpc>
                <a:spcPct val="110000"/>
              </a:lnSpc>
              <a:buClr>
                <a:srgbClr val="004785"/>
              </a:buClr>
              <a:buSzPts val="4200"/>
            </a:pPr>
            <a:r>
              <a:rPr lang="en-US" sz="21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E-commerce retailer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418" name="Google Shape;1418;p111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7578" y="2474140"/>
            <a:ext cx="2526245" cy="1909721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111"/>
          <p:cNvSpPr txBox="1"/>
          <p:nvPr/>
        </p:nvSpPr>
        <p:spPr>
          <a:xfrm>
            <a:off x="4345772" y="5315561"/>
            <a:ext cx="2969857" cy="44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marL="0" lvl="1" indent="114300" algn="ctr" defTabSz="457200">
              <a:lnSpc>
                <a:spcPct val="110000"/>
              </a:lnSpc>
              <a:buClr>
                <a:srgbClr val="004785"/>
              </a:buClr>
              <a:buSzPts val="4200"/>
            </a:pPr>
            <a:r>
              <a:rPr lang="en-US" sz="21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Design of product page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20" name="Google Shape;1420;p111"/>
          <p:cNvSpPr/>
          <p:nvPr/>
        </p:nvSpPr>
        <p:spPr>
          <a:xfrm rot="-28378">
            <a:off x="8342129" y="2616960"/>
            <a:ext cx="3096731" cy="594712"/>
          </a:xfrm>
          <a:prstGeom prst="roundRect">
            <a:avLst>
              <a:gd name="adj" fmla="val 17619"/>
            </a:avLst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 defTabSz="457200">
              <a:lnSpc>
                <a:spcPct val="113000"/>
              </a:lnSpc>
              <a:buClr>
                <a:srgbClr val="FFFFFF"/>
              </a:buClr>
              <a:buSzPts val="4400"/>
            </a:pPr>
            <a:r>
              <a:rPr lang="en-US" sz="22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Conversion rate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21" name="Google Shape;1421;p111"/>
          <p:cNvSpPr/>
          <p:nvPr/>
        </p:nvSpPr>
        <p:spPr>
          <a:xfrm rot="-28378">
            <a:off x="8342129" y="3646329"/>
            <a:ext cx="3096731" cy="594712"/>
          </a:xfrm>
          <a:prstGeom prst="roundRect">
            <a:avLst>
              <a:gd name="adj" fmla="val 17619"/>
            </a:avLst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 defTabSz="457200">
              <a:lnSpc>
                <a:spcPct val="113000"/>
              </a:lnSpc>
              <a:buClr>
                <a:srgbClr val="FFFFFF"/>
              </a:buClr>
              <a:buSzPts val="4400"/>
            </a:pPr>
            <a:r>
              <a:rPr lang="en-US" sz="22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Revenue per session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22" name="Google Shape;1422;p111"/>
          <p:cNvSpPr txBox="1"/>
          <p:nvPr/>
        </p:nvSpPr>
        <p:spPr>
          <a:xfrm>
            <a:off x="8620827" y="5315561"/>
            <a:ext cx="2539335" cy="44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marL="0" lvl="1" indent="114300" algn="ctr" defTabSz="457200">
              <a:lnSpc>
                <a:spcPct val="110000"/>
              </a:lnSpc>
              <a:buClr>
                <a:srgbClr val="004785"/>
              </a:buClr>
              <a:buSzPts val="4200"/>
            </a:pPr>
            <a:r>
              <a:rPr lang="en-US" sz="21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Outcome of interest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High volume of jobs and research jobs"/>
          <p:cNvSpPr txBox="1">
            <a:spLocks noGrp="1"/>
          </p:cNvSpPr>
          <p:nvPr>
            <p:ph type="body" sz="quarter" idx="1"/>
          </p:nvPr>
        </p:nvSpPr>
        <p:spPr>
          <a:xfrm>
            <a:off x="7860010" y="2240631"/>
            <a:ext cx="3646190" cy="178398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lvl="1" indent="114300">
              <a:lnSpc>
                <a:spcPct val="110000"/>
              </a:lnSpc>
              <a:spcBef>
                <a:spcPts val="1500"/>
              </a:spcBef>
              <a:defRPr sz="3800"/>
            </a:pPr>
            <a:r>
              <a:t>High volume of jobs and research jobs</a:t>
            </a:r>
          </a:p>
        </p:txBody>
      </p:sp>
      <p:sp>
        <p:nvSpPr>
          <p:cNvPr id="245" name="ML’s Promise as a GPT (cont.)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4990406" cy="48013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ML’s Promise as a GPT (cont.) </a:t>
            </a:r>
          </a:p>
        </p:txBody>
      </p:sp>
      <p:graphicFrame>
        <p:nvGraphicFramePr>
          <p:cNvPr id="246" name="Table"/>
          <p:cNvGraphicFramePr/>
          <p:nvPr/>
        </p:nvGraphicFramePr>
        <p:xfrm>
          <a:off x="838200" y="1303758"/>
          <a:ext cx="10521950" cy="5073032"/>
        </p:xfrm>
        <a:graphic>
          <a:graphicData uri="http://schemas.openxmlformats.org/drawingml/2006/table">
            <a:tbl>
              <a:tblPr firstRow="1" bandRow="1"/>
              <a:tblGrid>
                <a:gridCol w="263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23665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 spc="0">
                          <a:solidFill>
                            <a:srgbClr val="FFFFFF"/>
                          </a:solidFill>
                        </a:rPr>
                        <a:t>Industry NAICS2</a:t>
                      </a:r>
                    </a:p>
                  </a:txBody>
                  <a:tcPr marL="0" marR="0" marT="0" marB="0" anchor="ctr" horzOverflow="overflow">
                    <a:lnR w="63500">
                      <a:solidFill>
                        <a:schemeClr val="accent3">
                          <a:lumOff val="-7176"/>
                        </a:schemeClr>
                      </a:solidFill>
                    </a:lnR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AI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chemeClr val="accent3">
                          <a:lumOff val="-7176"/>
                        </a:schemeClr>
                      </a:solidFill>
                    </a:lnL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GIS</a:t>
                      </a:r>
                    </a:p>
                  </a:txBody>
                  <a:tcPr marL="0" marR="0" marT="0" marB="0" anchor="ctr" horzOverflow="overflow"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Quantum</a:t>
                      </a:r>
                    </a:p>
                  </a:txBody>
                  <a:tcPr marL="0" marR="0" marT="0" marB="0" anchor="ctr" horzOverflow="overflow"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Fracking</a:t>
                      </a:r>
                    </a:p>
                  </a:txBody>
                  <a:tcPr marL="0" marR="0" marT="0" marB="0" anchor="ctr" horzOverflow="overflow"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Robotics</a:t>
                      </a:r>
                    </a:p>
                  </a:txBody>
                  <a:tcPr marL="0" marR="0" marT="0" marB="0" anchor="ctr" horzOverflow="overflow"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Nanotech</a:t>
                      </a:r>
                    </a:p>
                  </a:txBody>
                  <a:tcPr marL="0" marR="0" marT="0" marB="0" anchor="ctr" horzOverflow="overflow"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IoT</a:t>
                      </a:r>
                    </a:p>
                  </a:txBody>
                  <a:tcPr marL="0" marR="0" marT="0" marB="0" anchor="ctr" horzOverflow="overflow"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CRISPR</a:t>
                      </a:r>
                    </a:p>
                  </a:txBody>
                  <a:tcPr marL="0" marR="0" marT="0" marB="0" anchor="ctr" horzOverflow="overflow"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Cloud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Total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Accommodation and Food Services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5,389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883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1,516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828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15,090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5,594,113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8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Admin &amp; Support &amp; Waste Mgmt &amp; Remediation Srvcs.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4,142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2,099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2,363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1,836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26,763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2,237,225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Agriculture, Forestry, Fishing and Hunting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820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1,388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384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146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2,310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97,644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Arts, Entertainment and Recreation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437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917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925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109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2,591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578,889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Construction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335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2,406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2,330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361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3,709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850,081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Educational Services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12,467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6,836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246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10,868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1,764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1,503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1,384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17,848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4,018,454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Finance and Insurance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40,261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3,871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7,809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4,569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98,700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5,787,861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Health Care and Social Assistance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102,401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34,512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158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612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114,965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734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28,477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1,793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481,770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38,700,000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Information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32,613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4,483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189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6,213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17,079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130,353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2,229,564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Management of Companies and Enterprises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348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302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160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108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1,156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80,359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Manufacturing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37,215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7,738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257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144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73,053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582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24,472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1,733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96,368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6,307,396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Mining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674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1,098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828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489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257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1,736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216,880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Other Services (except Public Administration)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1,614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1,695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2,314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181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5,786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1,120,323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Professional, Scientific, &amp; Technical Services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97,704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39,478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5,403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395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36,715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1,550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33,912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1,683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435,035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7,333,834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Public Administration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4,838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21,175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3,467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680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13,446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2,448,184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Real Estate Rental and Leasing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2,086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3,302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3,815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500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8,000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1,293,048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Retail Trade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21,705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1,220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132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11,214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5,917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54,247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8,720,486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Transportation and Warehousing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3,411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2,639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398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2,803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1,236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11,433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4,668,538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Utilities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801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3,896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886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493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2,877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333,522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Wholesale Trade</a:t>
                      </a:r>
                    </a:p>
                  </a:txBody>
                  <a:tcPr marL="0" marR="0" marT="0" marB="0" anchor="ctr" horzOverflow="overflow"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1,311</a:t>
                      </a:r>
                    </a:p>
                  </a:txBody>
                  <a:tcPr marL="0" marR="0" marT="0" marB="0" anchor="ctr" horzOverflow="overflow"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2,680</a:t>
                      </a:r>
                    </a:p>
                  </a:txBody>
                  <a:tcPr marL="0" marR="0" marT="0" marB="0" anchor="ctr" horzOverflow="overflow"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10</a:t>
                      </a:r>
                    </a:p>
                  </a:txBody>
                  <a:tcPr marL="0" marR="0" marT="0" marB="0" anchor="ctr" horzOverflow="overflow"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21</a:t>
                      </a:r>
                    </a:p>
                  </a:txBody>
                  <a:tcPr marL="0" marR="0" marT="0" marB="0" anchor="ctr" horzOverflow="overflow"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2,185</a:t>
                      </a:r>
                    </a:p>
                  </a:txBody>
                  <a:tcPr marL="0" marR="0" marT="0" marB="0" anchor="ctr" horzOverflow="overflow"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1,842</a:t>
                      </a:r>
                    </a:p>
                  </a:txBody>
                  <a:tcPr marL="0" marR="0" marT="0" marB="0" anchor="ctr" horzOverflow="overflow"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18</a:t>
                      </a:r>
                    </a:p>
                  </a:txBody>
                  <a:tcPr marL="0" marR="0" marT="0" marB="0" anchor="ctr" horzOverflow="overflow"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6,071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620,793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  <a:lnB w="50800">
                      <a:solidFill>
                        <a:srgbClr val="FFFFFF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Total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370,572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142,645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6,355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2,957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284,474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4,883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124,506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6,716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1,415,289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93,237,194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  <a:lnT w="50800">
                      <a:solidFill>
                        <a:srgbClr val="FFFFFF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247" name="Rounded Rectangle"/>
          <p:cNvSpPr/>
          <p:nvPr/>
        </p:nvSpPr>
        <p:spPr>
          <a:xfrm>
            <a:off x="5006981" y="1293833"/>
            <a:ext cx="751235" cy="4940483"/>
          </a:xfrm>
          <a:prstGeom prst="roundRect">
            <a:avLst>
              <a:gd name="adj" fmla="val 8261"/>
            </a:avLst>
          </a:prstGeom>
          <a:ln w="88900">
            <a:solidFill>
              <a:schemeClr val="accent4"/>
            </a:solidFill>
            <a:miter lim="400000"/>
          </a:ln>
        </p:spPr>
        <p:txBody>
          <a:bodyPr tIns="45720" bIns="45720" anchor="ctr"/>
          <a:lstStyle/>
          <a:p>
            <a:endParaRPr sz="900"/>
          </a:p>
        </p:txBody>
      </p:sp>
      <p:sp>
        <p:nvSpPr>
          <p:cNvPr id="248" name="Table A3.1. Number of jobs in data by industry and technology (2015-2018)"/>
          <p:cNvSpPr txBox="1"/>
          <p:nvPr/>
        </p:nvSpPr>
        <p:spPr>
          <a:xfrm>
            <a:off x="719001" y="6273227"/>
            <a:ext cx="9454196" cy="310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lvl="1" indent="114300">
              <a:lnSpc>
                <a:spcPct val="110000"/>
              </a:lnSpc>
              <a:spcBef>
                <a:spcPts val="1500"/>
              </a:spcBef>
              <a:defRPr sz="2600">
                <a:solidFill>
                  <a:schemeClr val="accent1"/>
                </a:solidFill>
              </a:defRPr>
            </a:pPr>
            <a:r>
              <a:rPr sz="1300"/>
              <a:t>Table A3.1. Number of jobs in data by industry and technology (2015-2018)</a:t>
            </a:r>
          </a:p>
        </p:txBody>
      </p:sp>
      <p:sp>
        <p:nvSpPr>
          <p:cNvPr id="249" name="Arrow 11"/>
          <p:cNvSpPr/>
          <p:nvPr/>
        </p:nvSpPr>
        <p:spPr>
          <a:xfrm>
            <a:off x="843808" y="944894"/>
            <a:ext cx="335866" cy="252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tIns="45720" bIns="45720" anchor="ctr"/>
          <a:lstStyle/>
          <a:p>
            <a:endParaRPr sz="900"/>
          </a:p>
        </p:txBody>
      </p:sp>
      <p:sp>
        <p:nvSpPr>
          <p:cNvPr id="250" name="Jobs widespread across industries"/>
          <p:cNvSpPr txBox="1"/>
          <p:nvPr/>
        </p:nvSpPr>
        <p:spPr>
          <a:xfrm>
            <a:off x="1268140" y="831267"/>
            <a:ext cx="4990406" cy="480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defRPr sz="4400">
                <a:solidFill>
                  <a:schemeClr val="accent4"/>
                </a:solidFill>
              </a:defRPr>
            </a:lvl1pPr>
          </a:lstStyle>
          <a:p>
            <a:r>
              <a:rPr sz="2200"/>
              <a:t>Jobs widespread across industries</a:t>
            </a:r>
          </a:p>
        </p:txBody>
      </p:sp>
      <p:sp>
        <p:nvSpPr>
          <p:cNvPr id="251" name="Research by Goldfarb et al (2019)"/>
          <p:cNvSpPr txBox="1"/>
          <p:nvPr/>
        </p:nvSpPr>
        <p:spPr>
          <a:xfrm>
            <a:off x="8716727" y="6273227"/>
            <a:ext cx="2612170" cy="310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fontScale="85000" lnSpcReduction="20000"/>
          </a:bodyPr>
          <a:lstStyle/>
          <a:p>
            <a:pPr lvl="1" indent="114300" algn="r">
              <a:lnSpc>
                <a:spcPct val="110000"/>
              </a:lnSpc>
              <a:spcBef>
                <a:spcPts val="1500"/>
              </a:spcBef>
              <a:defRPr sz="2600">
                <a:solidFill>
                  <a:schemeClr val="accent1"/>
                </a:solidFill>
              </a:defRPr>
            </a:pPr>
            <a:r>
              <a:rPr sz="1300"/>
              <a:t>Research by Goldfarb et al (2019)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 build="p" bldLvl="5" animBg="1" advAuto="0"/>
      <p:bldP spid="247" grpId="0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112"/>
          <p:cNvSpPr txBox="1">
            <a:spLocks noGrp="1"/>
          </p:cNvSpPr>
          <p:nvPr>
            <p:ph type="body" idx="1"/>
          </p:nvPr>
        </p:nvSpPr>
        <p:spPr>
          <a:xfrm>
            <a:off x="838200" y="1325739"/>
            <a:ext cx="10515600" cy="510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40632" lvl="1" indent="-240632">
              <a:lnSpc>
                <a:spcPct val="110000"/>
              </a:lnSpc>
              <a:spcBef>
                <a:spcPts val="0"/>
              </a:spcBef>
              <a:buSzPts val="4800"/>
              <a:buFont typeface="Arial"/>
              <a:buChar char="•"/>
            </a:pPr>
            <a:r>
              <a:rPr lang="en-US" sz="2400"/>
              <a:t>Exploration - gathering more information about the decision environment</a:t>
            </a:r>
            <a:endParaRPr/>
          </a:p>
          <a:p>
            <a:pPr marL="240632" lvl="1" indent="-240632">
              <a:lnSpc>
                <a:spcPct val="110000"/>
              </a:lnSpc>
              <a:spcBef>
                <a:spcPts val="1500"/>
              </a:spcBef>
              <a:buSzPts val="4800"/>
              <a:buFont typeface="Arial"/>
              <a:buChar char="•"/>
            </a:pPr>
            <a:r>
              <a:rPr lang="en-US" sz="2400"/>
              <a:t>Exploitation - making the best decision given the current information</a:t>
            </a:r>
            <a:endParaRPr/>
          </a:p>
          <a:p>
            <a:pPr marL="240632" lvl="1" indent="-240632">
              <a:lnSpc>
                <a:spcPct val="110000"/>
              </a:lnSpc>
              <a:spcBef>
                <a:spcPts val="1500"/>
              </a:spcBef>
              <a:buSzPts val="4800"/>
              <a:buFont typeface="Arial"/>
              <a:buChar char="•"/>
            </a:pPr>
            <a:r>
              <a:rPr lang="en-US" sz="2400"/>
              <a:t>Example: Restaurant selection</a:t>
            </a:r>
            <a:endParaRPr/>
          </a:p>
          <a:p>
            <a:pPr marL="621632" lvl="2" indent="-240631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Exploration - going to a new restaurant</a:t>
            </a:r>
            <a:endParaRPr/>
          </a:p>
          <a:p>
            <a:pPr marL="621632" lvl="2" indent="-240631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Exploitation - going to your favorite restaurant</a:t>
            </a:r>
            <a:endParaRPr/>
          </a:p>
          <a:p>
            <a:pPr marL="240632" lvl="1" indent="-240632">
              <a:lnSpc>
                <a:spcPct val="110000"/>
              </a:lnSpc>
              <a:spcBef>
                <a:spcPts val="1500"/>
              </a:spcBef>
              <a:buSzPts val="4800"/>
              <a:buFont typeface="Arial"/>
              <a:buChar char="•"/>
            </a:pPr>
            <a:r>
              <a:rPr lang="en-US" sz="2400"/>
              <a:t>How do we balance exploration vs. exploitation?</a:t>
            </a:r>
            <a:endParaRPr/>
          </a:p>
          <a:p>
            <a:pPr marL="621632" lvl="2" indent="-240631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This tradeoff is handled by algorithms like multi-armed bandit, a classical reinforcement learning approach</a:t>
            </a:r>
            <a:endParaRPr/>
          </a:p>
        </p:txBody>
      </p:sp>
      <p:sp>
        <p:nvSpPr>
          <p:cNvPr id="1428" name="Google Shape;1428;p1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Exploration and Exploitation</a:t>
            </a:r>
            <a:endParaRPr/>
          </a:p>
        </p:txBody>
      </p:sp>
      <p:sp>
        <p:nvSpPr>
          <p:cNvPr id="1429" name="Google Shape;1429;p112"/>
          <p:cNvSpPr txBox="1"/>
          <p:nvPr/>
        </p:nvSpPr>
        <p:spPr>
          <a:xfrm>
            <a:off x="5850408" y="6246260"/>
            <a:ext cx="8636866" cy="27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defTabSz="457200">
              <a:buClr>
                <a:srgbClr val="004785"/>
              </a:buClr>
              <a:buSzPts val="2400"/>
            </a:pPr>
            <a:r>
              <a:rPr lang="en-US" sz="12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Content/quotes from: https://www.davidsilver.uk/wp-content/uploads/2020/03/intro_RL.pdf 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Google Shape;1434;p11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031" y="1806799"/>
            <a:ext cx="7189939" cy="2551698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113"/>
          <p:cNvSpPr txBox="1">
            <a:spLocks noGrp="1"/>
          </p:cNvSpPr>
          <p:nvPr>
            <p:ph type="body" idx="1"/>
          </p:nvPr>
        </p:nvSpPr>
        <p:spPr>
          <a:xfrm>
            <a:off x="838200" y="4703252"/>
            <a:ext cx="10515600" cy="1445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240632" lvl="1" indent="-240632">
              <a:lnSpc>
                <a:spcPct val="100000"/>
              </a:lnSpc>
              <a:spcBef>
                <a:spcPts val="0"/>
              </a:spcBef>
              <a:buSzPts val="4800"/>
              <a:buFont typeface="Arial"/>
              <a:buChar char="•"/>
            </a:pPr>
            <a:r>
              <a:rPr lang="en-US" sz="2400"/>
              <a:t>Gambler has finite amount of time</a:t>
            </a:r>
            <a:endParaRPr/>
          </a:p>
          <a:p>
            <a:pPr marL="240632" lvl="1" indent="-240632">
              <a:lnSpc>
                <a:spcPct val="100000"/>
              </a:lnSpc>
              <a:spcBef>
                <a:spcPts val="1500"/>
              </a:spcBef>
              <a:buSzPts val="4800"/>
              <a:buFont typeface="Arial"/>
              <a:buChar char="•"/>
            </a:pPr>
            <a:r>
              <a:rPr lang="en-US" sz="2400"/>
              <a:t>Try new slot machines to try to maximize reward (exploration)</a:t>
            </a:r>
            <a:endParaRPr/>
          </a:p>
          <a:p>
            <a:pPr marL="240632" lvl="1" indent="-240632">
              <a:lnSpc>
                <a:spcPct val="100000"/>
              </a:lnSpc>
              <a:spcBef>
                <a:spcPts val="1500"/>
              </a:spcBef>
              <a:buSzPts val="4800"/>
              <a:buFont typeface="Arial"/>
              <a:buChar char="•"/>
            </a:pPr>
            <a:r>
              <a:rPr lang="en-US" sz="2400"/>
              <a:t>Stick with the slot machine producing reasonable returns (exploitation)</a:t>
            </a:r>
            <a:endParaRPr/>
          </a:p>
        </p:txBody>
      </p:sp>
      <p:sp>
        <p:nvSpPr>
          <p:cNvPr id="1436" name="Google Shape;1436;p1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Multi-Armed Bandit</a:t>
            </a:r>
            <a:endParaRPr/>
          </a:p>
        </p:txBody>
      </p:sp>
      <p:sp>
        <p:nvSpPr>
          <p:cNvPr id="1437" name="Google Shape;1437;p113"/>
          <p:cNvSpPr txBox="1"/>
          <p:nvPr/>
        </p:nvSpPr>
        <p:spPr>
          <a:xfrm>
            <a:off x="838200" y="1155700"/>
            <a:ext cx="10515600" cy="55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defTabSz="457200">
              <a:lnSpc>
                <a:spcPct val="110000"/>
              </a:lnSpc>
              <a:buClr>
                <a:srgbClr val="06AAFC"/>
              </a:buClr>
              <a:buSzPts val="4800"/>
            </a:pPr>
            <a:r>
              <a:rPr lang="en-US" sz="2400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A finite set of resources must be allocated among multiple choices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38" name="Google Shape;1438;p113"/>
          <p:cNvSpPr txBox="1"/>
          <p:nvPr/>
        </p:nvSpPr>
        <p:spPr>
          <a:xfrm>
            <a:off x="5136748" y="6246260"/>
            <a:ext cx="9350526" cy="27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defTabSz="457200">
              <a:buClr>
                <a:srgbClr val="004785"/>
              </a:buClr>
              <a:buSzPts val="2400"/>
            </a:pPr>
            <a:r>
              <a:rPr lang="en-US" sz="12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Content/quotes from: https://www.amazon.com/RecZone-Jumbo-Slot-Machine-Bank/dp/B000H0KBDY 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14"/>
          <p:cNvSpPr txBox="1">
            <a:spLocks noGrp="1"/>
          </p:cNvSpPr>
          <p:nvPr>
            <p:ph type="body" idx="1"/>
          </p:nvPr>
        </p:nvSpPr>
        <p:spPr>
          <a:xfrm>
            <a:off x="838200" y="1940449"/>
            <a:ext cx="10515600" cy="413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40632" lvl="1" indent="-240632">
              <a:lnSpc>
                <a:spcPct val="110000"/>
              </a:lnSpc>
              <a:spcBef>
                <a:spcPts val="0"/>
              </a:spcBef>
              <a:buSzPts val="4800"/>
              <a:buFont typeface="Arial"/>
              <a:buChar char="•"/>
            </a:pPr>
            <a:r>
              <a:rPr lang="en-US" b="1"/>
              <a:t>Epsilon First</a:t>
            </a:r>
            <a:r>
              <a:rPr lang="en-US" sz="2400"/>
              <a:t> - Heuristic in which we experiment (explore) early, once we’ve learned, start exploiting</a:t>
            </a:r>
            <a:endParaRPr/>
          </a:p>
          <a:p>
            <a:pPr marL="621632" lvl="2" indent="-240631">
              <a:lnSpc>
                <a:spcPct val="110000"/>
              </a:lnSpc>
              <a:spcBef>
                <a:spcPts val="750"/>
              </a:spcBef>
              <a:buSzPts val="4800"/>
              <a:buFont typeface="Arial"/>
              <a:buChar char="•"/>
            </a:pPr>
            <a:r>
              <a:rPr lang="en-US" sz="2400"/>
              <a:t>Allocate 100% of traffic to the best performing variant</a:t>
            </a:r>
            <a:endParaRPr/>
          </a:p>
          <a:p>
            <a:pPr marL="240632" lvl="1" indent="-240632">
              <a:lnSpc>
                <a:spcPct val="110000"/>
              </a:lnSpc>
              <a:spcBef>
                <a:spcPts val="1500"/>
              </a:spcBef>
              <a:buSzPts val="4800"/>
              <a:buFont typeface="Arial"/>
              <a:buChar char="•"/>
            </a:pPr>
            <a:r>
              <a:rPr lang="en-US" b="1"/>
              <a:t>Thompson Sampling</a:t>
            </a:r>
            <a:r>
              <a:rPr lang="en-US" sz="2400"/>
              <a:t> - Allocate traffic probabilistically to each arm, with higher probabilities given to arms that have a higher chance of being the best </a:t>
            </a:r>
            <a:endParaRPr/>
          </a:p>
        </p:txBody>
      </p:sp>
      <p:sp>
        <p:nvSpPr>
          <p:cNvPr id="1444" name="Google Shape;1444;p1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Bandit Algorithms</a:t>
            </a:r>
            <a:endParaRPr/>
          </a:p>
        </p:txBody>
      </p:sp>
      <p:sp>
        <p:nvSpPr>
          <p:cNvPr id="1445" name="Google Shape;1445;p114"/>
          <p:cNvSpPr txBox="1"/>
          <p:nvPr/>
        </p:nvSpPr>
        <p:spPr>
          <a:xfrm>
            <a:off x="838200" y="1152787"/>
            <a:ext cx="10391088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defTabSz="457200">
              <a:lnSpc>
                <a:spcPct val="110000"/>
              </a:lnSpc>
              <a:buClr>
                <a:srgbClr val="06AAFC"/>
              </a:buClr>
              <a:buSzPts val="4800"/>
            </a:pPr>
            <a:r>
              <a:rPr lang="en-US" sz="2400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Many algorithms can be used to balance exploration and exploitation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15"/>
          <p:cNvSpPr txBox="1">
            <a:spLocks noGrp="1"/>
          </p:cNvSpPr>
          <p:nvPr>
            <p:ph type="body" idx="1"/>
          </p:nvPr>
        </p:nvSpPr>
        <p:spPr>
          <a:xfrm>
            <a:off x="838200" y="1325739"/>
            <a:ext cx="10515600" cy="510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40632" lvl="1" indent="-240632">
              <a:lnSpc>
                <a:spcPct val="110000"/>
              </a:lnSpc>
              <a:spcBef>
                <a:spcPts val="0"/>
              </a:spcBef>
              <a:buSzPts val="4800"/>
              <a:buFont typeface="Arial"/>
              <a:buChar char="•"/>
            </a:pPr>
            <a:r>
              <a:rPr lang="en-US" sz="2400"/>
              <a:t>Reinforcement learning offers an alternative to ML based on having large datasets</a:t>
            </a:r>
            <a:endParaRPr/>
          </a:p>
          <a:p>
            <a:pPr marL="240632" lvl="1" indent="-240632">
              <a:lnSpc>
                <a:spcPct val="110000"/>
              </a:lnSpc>
              <a:spcBef>
                <a:spcPts val="1500"/>
              </a:spcBef>
              <a:buSzPts val="4800"/>
              <a:buFont typeface="Arial"/>
              <a:buChar char="•"/>
            </a:pPr>
            <a:r>
              <a:rPr lang="en-US" sz="2400"/>
              <a:t>Reinforcement learning has found many applications in gaming and in online personalization</a:t>
            </a:r>
            <a:endParaRPr/>
          </a:p>
          <a:p>
            <a:pPr marL="240632" lvl="1" indent="-240632">
              <a:lnSpc>
                <a:spcPct val="110000"/>
              </a:lnSpc>
              <a:spcBef>
                <a:spcPts val="1500"/>
              </a:spcBef>
              <a:buSzPts val="4800"/>
              <a:buFont typeface="Arial"/>
              <a:buChar char="•"/>
            </a:pPr>
            <a:r>
              <a:rPr lang="en-US" sz="2400"/>
              <a:t>Reinforcement learning is not as widely used as supervised machine learning</a:t>
            </a:r>
            <a:endParaRPr/>
          </a:p>
        </p:txBody>
      </p:sp>
      <p:sp>
        <p:nvSpPr>
          <p:cNvPr id="1451" name="Google Shape;1451;p1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Summary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2"/>
          <p:cNvSpPr txBox="1">
            <a:spLocks noGrp="1"/>
          </p:cNvSpPr>
          <p:nvPr>
            <p:ph type="body" idx="1"/>
          </p:nvPr>
        </p:nvSpPr>
        <p:spPr>
          <a:xfrm>
            <a:off x="575672" y="4550000"/>
            <a:ext cx="9144001" cy="507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A Detailed View of Machine Learning</a:t>
            </a:r>
            <a:endParaRPr/>
          </a:p>
        </p:txBody>
      </p:sp>
      <p:sp>
        <p:nvSpPr>
          <p:cNvPr id="712" name="Google Shape;712;p52"/>
          <p:cNvSpPr txBox="1">
            <a:spLocks noGrp="1"/>
          </p:cNvSpPr>
          <p:nvPr>
            <p:ph type="title"/>
          </p:nvPr>
        </p:nvSpPr>
        <p:spPr>
          <a:xfrm>
            <a:off x="575671" y="3486772"/>
            <a:ext cx="10848951" cy="105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r>
              <a:rPr lang="en-US"/>
              <a:t>AI Fundamentals for Non-Data Scientists</a:t>
            </a:r>
            <a:endParaRPr/>
          </a:p>
        </p:txBody>
      </p:sp>
      <p:sp>
        <p:nvSpPr>
          <p:cNvPr id="713" name="Google Shape;713;p52"/>
          <p:cNvSpPr/>
          <p:nvPr/>
        </p:nvSpPr>
        <p:spPr>
          <a:xfrm>
            <a:off x="575672" y="5426029"/>
            <a:ext cx="11143888" cy="77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defTabSz="457200">
              <a:lnSpc>
                <a:spcPct val="113000"/>
              </a:lnSpc>
              <a:buClr>
                <a:srgbClr val="06AAFC"/>
              </a:buClr>
              <a:buSzPts val="4400"/>
            </a:pPr>
            <a:r>
              <a:rPr lang="en-US" sz="2200" kern="0">
                <a:solidFill>
                  <a:srgbClr val="06AAFC"/>
                </a:solidFill>
                <a:latin typeface="Garamond"/>
                <a:ea typeface="Garamond"/>
                <a:cs typeface="Garamond"/>
                <a:sym typeface="Garamond"/>
              </a:rPr>
              <a:t>Kartik Hosanagar, Professor of Operations, Information and Decisions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ML at 30,000 Feet</a:t>
            </a:r>
            <a:endParaRPr/>
          </a:p>
        </p:txBody>
      </p:sp>
      <p:sp>
        <p:nvSpPr>
          <p:cNvPr id="719" name="Google Shape;719;p53"/>
          <p:cNvSpPr txBox="1"/>
          <p:nvPr/>
        </p:nvSpPr>
        <p:spPr>
          <a:xfrm>
            <a:off x="812800" y="1257300"/>
            <a:ext cx="10832180" cy="528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defTabSz="457200">
              <a:buClr>
                <a:srgbClr val="06AAFC"/>
              </a:buClr>
              <a:buSzPts val="4800"/>
            </a:pPr>
            <a:r>
              <a:rPr lang="en-US" sz="2400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Focus on supervised learning: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defTabSz="457200"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At its core, supervised machine learning is about using “a set of variables” to predict “an outcome”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2" indent="-285750" defTabSz="457200"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You do this all the time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3" indent="-285750" defTabSz="457200">
              <a:spcBef>
                <a:spcPts val="2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Dark clouds + strong winds </a:t>
            </a:r>
            <a:r>
              <a:rPr lang="en-US" sz="2400" kern="0">
                <a:solidFill>
                  <a:srgbClr val="004785"/>
                </a:solidFill>
                <a:latin typeface="Arimo"/>
                <a:ea typeface="Arimo"/>
                <a:cs typeface="Arimo"/>
                <a:sym typeface="Arimo"/>
              </a:rPr>
              <a:t>➜</a:t>
            </a: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 rain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3" indent="-285750" defTabSz="457200">
              <a:spcBef>
                <a:spcPts val="2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What someone is wearing, how they interact with you </a:t>
            </a:r>
            <a:r>
              <a:rPr lang="en-US" sz="2400" kern="0">
                <a:solidFill>
                  <a:srgbClr val="004785"/>
                </a:solidFill>
                <a:latin typeface="Arimo"/>
                <a:ea typeface="Arimo"/>
                <a:cs typeface="Arimo"/>
                <a:sym typeface="Arimo"/>
              </a:rPr>
              <a:t>➜</a:t>
            </a: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 whether you’ll be friends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3" indent="-285750" defTabSz="457200">
              <a:spcBef>
                <a:spcPts val="2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Resume (school, experience, skills) </a:t>
            </a:r>
            <a:r>
              <a:rPr lang="en-US" sz="2400" kern="0">
                <a:solidFill>
                  <a:srgbClr val="004785"/>
                </a:solidFill>
                <a:latin typeface="Arimo"/>
                <a:ea typeface="Arimo"/>
                <a:cs typeface="Arimo"/>
                <a:sym typeface="Arimo"/>
              </a:rPr>
              <a:t>➜ </a:t>
            </a: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good employee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2" indent="-285750" defTabSz="457200"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Applications in business are abundant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3" indent="-285750" defTabSz="457200"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Will someone buy your product?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3" indent="-285750" defTabSz="457200"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Will someone click your ad?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ML at 30,000 Feet</a:t>
            </a:r>
            <a:endParaRPr/>
          </a:p>
        </p:txBody>
      </p:sp>
      <p:sp>
        <p:nvSpPr>
          <p:cNvPr id="725" name="Google Shape;725;p54"/>
          <p:cNvSpPr txBox="1"/>
          <p:nvPr/>
        </p:nvSpPr>
        <p:spPr>
          <a:xfrm>
            <a:off x="812800" y="1257300"/>
            <a:ext cx="10515600" cy="193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defTabSz="457200">
              <a:buClr>
                <a:srgbClr val="06AAFC"/>
              </a:buClr>
              <a:buSzPts val="4800"/>
            </a:pPr>
            <a:r>
              <a:rPr lang="en-US" sz="2400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Focus on supervised learning: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defTabSz="457200"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At its core, supervised machine learning is about using “a set of variables” to predict “an outcome”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726" name="Google Shape;726;p54"/>
          <p:cNvGraphicFramePr/>
          <p:nvPr/>
        </p:nvGraphicFramePr>
        <p:xfrm>
          <a:off x="1166691" y="2883716"/>
          <a:ext cx="1500000" cy="150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UserID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PgsViewed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ZipCode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OS</a:t>
                      </a:r>
                      <a:endParaRPr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accent1"/>
                          </a:solidFill>
                        </a:rPr>
                        <a:t>1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accent1"/>
                          </a:solidFill>
                        </a:rPr>
                        <a:t>3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accent1"/>
                          </a:solidFill>
                        </a:rPr>
                        <a:t>19104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accent1"/>
                          </a:solidFill>
                        </a:rPr>
                        <a:t>iOS</a:t>
                      </a:r>
                      <a:endParaRPr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accent1"/>
                          </a:solidFill>
                        </a:rPr>
                        <a:t>2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accent1"/>
                          </a:solidFill>
                        </a:rPr>
                        <a:t>10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accent1"/>
                          </a:solidFill>
                        </a:rPr>
                        <a:t>19141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accent1"/>
                          </a:solidFill>
                        </a:rPr>
                        <a:t>Windows</a:t>
                      </a:r>
                      <a:endParaRPr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accent1"/>
                          </a:solidFill>
                        </a:rPr>
                        <a:t>…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accent1"/>
                          </a:solidFill>
                        </a:rPr>
                        <a:t>…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accent1"/>
                          </a:solidFill>
                        </a:rPr>
                        <a:t>…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accent1"/>
                          </a:solidFill>
                        </a:rPr>
                        <a:t>…</a:t>
                      </a:r>
                      <a:endParaRPr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27" name="Google Shape;727;p54"/>
          <p:cNvGraphicFramePr/>
          <p:nvPr/>
        </p:nvGraphicFramePr>
        <p:xfrm>
          <a:off x="9350617" y="2883716"/>
          <a:ext cx="1500000" cy="150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Purchase</a:t>
                      </a:r>
                      <a:endParaRPr sz="400"/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accent1"/>
                          </a:solidFill>
                        </a:rPr>
                        <a:t>Yes</a:t>
                      </a:r>
                      <a:endParaRPr sz="400"/>
                    </a:p>
                  </a:txBody>
                  <a:tcPr marL="0" marR="0" marT="0" marB="0" anchor="ctr">
                    <a:solidFill>
                      <a:srgbClr val="D48098">
                        <a:alpha val="745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accent1"/>
                          </a:solidFill>
                        </a:rPr>
                        <a:t>No</a:t>
                      </a:r>
                      <a:endParaRPr sz="400"/>
                    </a:p>
                  </a:txBody>
                  <a:tcPr marL="0" marR="0" marT="0" marB="0" anchor="ctr">
                    <a:solidFill>
                      <a:srgbClr val="D48098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accent1"/>
                          </a:solidFill>
                        </a:rPr>
                        <a:t>…</a:t>
                      </a:r>
                      <a:endParaRPr sz="400"/>
                    </a:p>
                  </a:txBody>
                  <a:tcPr marL="0" marR="0" marT="0" marB="0" anchor="ctr">
                    <a:solidFill>
                      <a:srgbClr val="D48098">
                        <a:alpha val="7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28" name="Google Shape;728;p54"/>
          <p:cNvSpPr/>
          <p:nvPr/>
        </p:nvSpPr>
        <p:spPr>
          <a:xfrm>
            <a:off x="8153077" y="3561466"/>
            <a:ext cx="561157" cy="422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4"/>
          <p:cNvSpPr txBox="1"/>
          <p:nvPr/>
        </p:nvSpPr>
        <p:spPr>
          <a:xfrm>
            <a:off x="812800" y="5213517"/>
            <a:ext cx="10515600" cy="1036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5750" lvl="1" indent="-285750" defTabSz="457200"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Names for input data - predictors, features, “data”, variables, characteristics, covariates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ML at 30,000 Feet</a:t>
            </a:r>
            <a:endParaRPr/>
          </a:p>
        </p:txBody>
      </p:sp>
      <p:sp>
        <p:nvSpPr>
          <p:cNvPr id="735" name="Google Shape;735;p55"/>
          <p:cNvSpPr txBox="1"/>
          <p:nvPr/>
        </p:nvSpPr>
        <p:spPr>
          <a:xfrm>
            <a:off x="812800" y="1257300"/>
            <a:ext cx="10515600" cy="172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defTabSz="457200">
              <a:buClr>
                <a:srgbClr val="06AAFC"/>
              </a:buClr>
              <a:buSzPts val="4800"/>
            </a:pPr>
            <a:r>
              <a:rPr lang="en-US" sz="2400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Focus on supervised learning: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defTabSz="457200"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At its core, supervised machine learning is about using “a set of variables” to predict “an outcome”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736" name="Google Shape;736;p55"/>
          <p:cNvGraphicFramePr/>
          <p:nvPr/>
        </p:nvGraphicFramePr>
        <p:xfrm>
          <a:off x="1166691" y="2883716"/>
          <a:ext cx="1500000" cy="150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Var1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Var2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Var3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Var4</a:t>
                      </a:r>
                      <a:endParaRPr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37" name="Google Shape;737;p55"/>
          <p:cNvGraphicFramePr/>
          <p:nvPr/>
        </p:nvGraphicFramePr>
        <p:xfrm>
          <a:off x="9350617" y="2883716"/>
          <a:ext cx="1500000" cy="150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Outcome</a:t>
                      </a:r>
                      <a:endParaRPr sz="400"/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745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7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38" name="Google Shape;738;p55"/>
          <p:cNvSpPr/>
          <p:nvPr/>
        </p:nvSpPr>
        <p:spPr>
          <a:xfrm>
            <a:off x="8153076" y="3561466"/>
            <a:ext cx="561157" cy="422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p55" descr="Picture 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3226" y="4878140"/>
            <a:ext cx="516850" cy="422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5" descr="Picture 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73655" y="4849311"/>
            <a:ext cx="341427" cy="480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56" descr="Picture 11"/>
          <p:cNvPicPr preferRelativeResize="0"/>
          <p:nvPr/>
        </p:nvPicPr>
        <p:blipFill rotWithShape="1">
          <a:blip r:embed="rId3">
            <a:alphaModFix/>
          </a:blip>
          <a:srcRect r="27668"/>
          <a:stretch/>
        </p:blipFill>
        <p:spPr>
          <a:xfrm>
            <a:off x="3479800" y="4826839"/>
            <a:ext cx="1469612" cy="635968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ML at 30,000 Feet</a:t>
            </a:r>
            <a:endParaRPr/>
          </a:p>
        </p:txBody>
      </p:sp>
      <p:sp>
        <p:nvSpPr>
          <p:cNvPr id="747" name="Google Shape;747;p56"/>
          <p:cNvSpPr txBox="1"/>
          <p:nvPr/>
        </p:nvSpPr>
        <p:spPr>
          <a:xfrm>
            <a:off x="812800" y="1257300"/>
            <a:ext cx="10515600" cy="172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defTabSz="457200">
              <a:buClr>
                <a:srgbClr val="06AAFC"/>
              </a:buClr>
              <a:buSzPts val="4800"/>
            </a:pPr>
            <a:r>
              <a:rPr lang="en-US" sz="2400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Focus on supervised learning: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defTabSz="457200"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At its core, supervised machine learning is about using “a set of variables” to predict “an outcome”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748" name="Google Shape;748;p56"/>
          <p:cNvGraphicFramePr/>
          <p:nvPr/>
        </p:nvGraphicFramePr>
        <p:xfrm>
          <a:off x="1166691" y="2883716"/>
          <a:ext cx="1500000" cy="150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Var1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Var2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Var3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Var4</a:t>
                      </a:r>
                      <a:endParaRPr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49" name="Google Shape;749;p56"/>
          <p:cNvGraphicFramePr/>
          <p:nvPr/>
        </p:nvGraphicFramePr>
        <p:xfrm>
          <a:off x="9350617" y="2883716"/>
          <a:ext cx="1500000" cy="150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Outcome</a:t>
                      </a:r>
                      <a:endParaRPr sz="400"/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745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7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0" name="Google Shape;750;p56"/>
          <p:cNvSpPr/>
          <p:nvPr/>
        </p:nvSpPr>
        <p:spPr>
          <a:xfrm>
            <a:off x="8153076" y="3561466"/>
            <a:ext cx="561157" cy="422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1" name="Google Shape;751;p56" descr="Picture 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73655" y="4849311"/>
            <a:ext cx="341427" cy="48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56" descr="Picture 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14896" y="4966373"/>
            <a:ext cx="693294" cy="246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57" descr="Picture 11"/>
          <p:cNvPicPr preferRelativeResize="0"/>
          <p:nvPr/>
        </p:nvPicPr>
        <p:blipFill rotWithShape="1">
          <a:blip r:embed="rId3">
            <a:alphaModFix/>
          </a:blip>
          <a:srcRect r="27668"/>
          <a:stretch/>
        </p:blipFill>
        <p:spPr>
          <a:xfrm>
            <a:off x="3479800" y="4826839"/>
            <a:ext cx="1469612" cy="635968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ML at 30,000 Feet</a:t>
            </a:r>
            <a:endParaRPr/>
          </a:p>
        </p:txBody>
      </p:sp>
      <p:sp>
        <p:nvSpPr>
          <p:cNvPr id="759" name="Google Shape;759;p57"/>
          <p:cNvSpPr txBox="1"/>
          <p:nvPr/>
        </p:nvSpPr>
        <p:spPr>
          <a:xfrm>
            <a:off x="812800" y="1257300"/>
            <a:ext cx="10515600" cy="172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defTabSz="457200">
              <a:buClr>
                <a:srgbClr val="06AAFC"/>
              </a:buClr>
              <a:buSzPts val="4800"/>
            </a:pPr>
            <a:r>
              <a:rPr lang="en-US" sz="2400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Focus on supervised learning: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defTabSz="457200"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At its core, supervised machine learning is about using “a set of variables” to predict “an outcome”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760" name="Google Shape;760;p57"/>
          <p:cNvGraphicFramePr/>
          <p:nvPr/>
        </p:nvGraphicFramePr>
        <p:xfrm>
          <a:off x="1166691" y="2883716"/>
          <a:ext cx="1500000" cy="150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Var1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Var2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Var3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Var4</a:t>
                      </a:r>
                      <a:endParaRPr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61" name="Google Shape;761;p57"/>
          <p:cNvGraphicFramePr/>
          <p:nvPr/>
        </p:nvGraphicFramePr>
        <p:xfrm>
          <a:off x="9350617" y="2883716"/>
          <a:ext cx="1500000" cy="150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Outcome</a:t>
                      </a:r>
                      <a:endParaRPr sz="400"/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745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7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62" name="Google Shape;762;p57"/>
          <p:cNvSpPr/>
          <p:nvPr/>
        </p:nvSpPr>
        <p:spPr>
          <a:xfrm>
            <a:off x="8153076" y="3561466"/>
            <a:ext cx="561157" cy="422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3" name="Google Shape;763;p57" descr="Picture 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73655" y="4849311"/>
            <a:ext cx="341427" cy="48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7" descr="Picture 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14896" y="4966373"/>
            <a:ext cx="693294" cy="246008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57"/>
          <p:cNvSpPr txBox="1"/>
          <p:nvPr/>
        </p:nvSpPr>
        <p:spPr>
          <a:xfrm>
            <a:off x="1684406" y="5621604"/>
            <a:ext cx="5314572" cy="60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algn="ctr" defTabSz="457200">
              <a:buClr>
                <a:srgbClr val="06AAFC"/>
              </a:buClr>
              <a:buSzPts val="4224"/>
            </a:pPr>
            <a:r>
              <a:rPr lang="en-US" sz="2112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All of supervised ML comes down to approximating this function with high fidelity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High volume of jobs and research jobs"/>
          <p:cNvSpPr txBox="1">
            <a:spLocks noGrp="1"/>
          </p:cNvSpPr>
          <p:nvPr>
            <p:ph type="body" sz="quarter" idx="1"/>
          </p:nvPr>
        </p:nvSpPr>
        <p:spPr>
          <a:xfrm>
            <a:off x="7860010" y="2240631"/>
            <a:ext cx="3646190" cy="178398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lvl="1" indent="114300">
              <a:lnSpc>
                <a:spcPct val="110000"/>
              </a:lnSpc>
              <a:spcBef>
                <a:spcPts val="1500"/>
              </a:spcBef>
              <a:defRPr sz="3800"/>
            </a:pPr>
            <a:r>
              <a:t>High volume of jobs and research jobs</a:t>
            </a:r>
          </a:p>
        </p:txBody>
      </p:sp>
      <p:sp>
        <p:nvSpPr>
          <p:cNvPr id="254" name="ML’s Promise as a GPT (cont.)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4990406" cy="48013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ML’s Promise as a GPT (cont.) </a:t>
            </a:r>
          </a:p>
        </p:txBody>
      </p:sp>
      <p:graphicFrame>
        <p:nvGraphicFramePr>
          <p:cNvPr id="255" name="Table"/>
          <p:cNvGraphicFramePr/>
          <p:nvPr/>
        </p:nvGraphicFramePr>
        <p:xfrm>
          <a:off x="838200" y="1303758"/>
          <a:ext cx="10521950" cy="5073032"/>
        </p:xfrm>
        <a:graphic>
          <a:graphicData uri="http://schemas.openxmlformats.org/drawingml/2006/table">
            <a:tbl>
              <a:tblPr firstRow="1" bandRow="1"/>
              <a:tblGrid>
                <a:gridCol w="263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23665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 spc="0">
                          <a:solidFill>
                            <a:srgbClr val="FFFFFF"/>
                          </a:solidFill>
                        </a:rPr>
                        <a:t>Industry NAICS2</a:t>
                      </a:r>
                    </a:p>
                  </a:txBody>
                  <a:tcPr marL="0" marR="0" marT="0" marB="0" anchor="ctr" horzOverflow="overflow">
                    <a:lnR w="63500">
                      <a:solidFill>
                        <a:schemeClr val="accent3">
                          <a:lumOff val="-7176"/>
                        </a:schemeClr>
                      </a:solidFill>
                    </a:lnR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AI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chemeClr val="accent3">
                          <a:lumOff val="-7176"/>
                        </a:schemeClr>
                      </a:solidFill>
                    </a:lnL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GIS</a:t>
                      </a:r>
                    </a:p>
                  </a:txBody>
                  <a:tcPr marL="0" marR="0" marT="0" marB="0" anchor="ctr" horzOverflow="overflow"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Quantum</a:t>
                      </a:r>
                    </a:p>
                  </a:txBody>
                  <a:tcPr marL="0" marR="0" marT="0" marB="0" anchor="ctr" horzOverflow="overflow"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Fracking</a:t>
                      </a:r>
                    </a:p>
                  </a:txBody>
                  <a:tcPr marL="0" marR="0" marT="0" marB="0" anchor="ctr" horzOverflow="overflow"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Robotics</a:t>
                      </a:r>
                    </a:p>
                  </a:txBody>
                  <a:tcPr marL="0" marR="0" marT="0" marB="0" anchor="ctr" horzOverflow="overflow"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Nanotech</a:t>
                      </a:r>
                    </a:p>
                  </a:txBody>
                  <a:tcPr marL="0" marR="0" marT="0" marB="0" anchor="ctr" horzOverflow="overflow"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IoT</a:t>
                      </a:r>
                    </a:p>
                  </a:txBody>
                  <a:tcPr marL="0" marR="0" marT="0" marB="0" anchor="ctr" horzOverflow="overflow"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CRISPR</a:t>
                      </a:r>
                    </a:p>
                  </a:txBody>
                  <a:tcPr marL="0" marR="0" marT="0" marB="0" anchor="ctr" horzOverflow="overflow"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Cloud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Total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  <a:lnB w="63500">
                      <a:solidFill>
                        <a:schemeClr val="accent3">
                          <a:lumOff val="-7176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Accommodation and Food Services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438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24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43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214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13,410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  <a:lnT w="63500">
                      <a:solidFill>
                        <a:schemeClr val="accent3">
                          <a:lumOff val="-7176"/>
                        </a:schemeClr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8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Admin &amp; Support &amp; Waste Mgmt &amp; Remediation Srvcs.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506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472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16,768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Agriculture, Forestry, Fishing and Hunting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243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220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130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9,847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Arts, Entertainment and Recreation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110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7,823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Construction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69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6,204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Educational Services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3,991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1,785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1,979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682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139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1,095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1,023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267,403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Finance and Insurance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6,409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271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309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249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2,132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114,244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Health Care and Social Assistance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11,974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1,905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8,186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366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895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1,393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7,299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1,078,322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Information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6,148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144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584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404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3,383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53,490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Management of Companies and Enterprises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19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1,061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Manufacturing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7,682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382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103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6,024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248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1,598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1,363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3,306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357,069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Mining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108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4,251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Other Services (except Public Administration)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273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162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102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104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15,440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Professional, Scientific, &amp; Technical Services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13,595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1,423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1,048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3,704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1,134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1,798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1,305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8,845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391,943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Public Administration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728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1,544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401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287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149,862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Real Estate Rental and Leasing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371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544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193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9,976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Retail Trade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3,599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129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570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290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1,470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35,200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Transportation and Warehousing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643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98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188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13,639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Utilities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36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5,762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Wholesale Trade</a:t>
                      </a:r>
                    </a:p>
                  </a:txBody>
                  <a:tcPr marL="0" marR="0" marT="0" marB="0" anchor="ctr" horzOverflow="overflow"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197</a:t>
                      </a:r>
                    </a:p>
                  </a:txBody>
                  <a:tcPr marL="0" marR="0" marT="0" marB="0" anchor="ctr" horzOverflow="overflow"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34</a:t>
                      </a:r>
                    </a:p>
                  </a:txBody>
                  <a:tcPr marL="0" marR="0" marT="0" marB="0" anchor="ctr" horzOverflow="overflow"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126</a:t>
                      </a:r>
                    </a:p>
                  </a:txBody>
                  <a:tcPr marL="0" marR="0" marT="0" marB="0" anchor="ctr" horzOverflow="overflow"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 horzOverflow="overflow"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 horzOverflow="overflow"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128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  <a:lnB w="508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16,492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  <a:lnB w="50800">
                      <a:solidFill>
                        <a:srgbClr val="FFFFFF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36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Total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57,150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8,993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1,348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141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22,448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2,519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5,750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5,250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29,392</a:t>
                      </a:r>
                    </a:p>
                  </a:txBody>
                  <a:tcPr marL="0" marR="0" marT="0" marB="0" anchor="ctr" horzOverflow="overflow">
                    <a:lnR w="508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chemeClr val="accent3">
                              <a:lumOff val="-7176"/>
                            </a:schemeClr>
                          </a:solidFill>
                        </a:rPr>
                        <a:t>2,568,206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</a:lnL>
                    <a:lnT w="50800">
                      <a:solidFill>
                        <a:srgbClr val="FFFFFF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256" name="Rounded Rectangle"/>
          <p:cNvSpPr/>
          <p:nvPr/>
        </p:nvSpPr>
        <p:spPr>
          <a:xfrm>
            <a:off x="3482981" y="1293833"/>
            <a:ext cx="751235" cy="4940483"/>
          </a:xfrm>
          <a:prstGeom prst="roundRect">
            <a:avLst>
              <a:gd name="adj" fmla="val 8261"/>
            </a:avLst>
          </a:prstGeom>
          <a:ln w="88900">
            <a:solidFill>
              <a:schemeClr val="accent4"/>
            </a:solidFill>
            <a:miter lim="400000"/>
          </a:ln>
        </p:spPr>
        <p:txBody>
          <a:bodyPr tIns="45720" bIns="45720" anchor="ctr"/>
          <a:lstStyle/>
          <a:p>
            <a:endParaRPr sz="900"/>
          </a:p>
        </p:txBody>
      </p:sp>
      <p:sp>
        <p:nvSpPr>
          <p:cNvPr id="257" name="Table A3.2. Number of research jobs in data by industry and technology (2015-2018)"/>
          <p:cNvSpPr txBox="1"/>
          <p:nvPr/>
        </p:nvSpPr>
        <p:spPr>
          <a:xfrm>
            <a:off x="719001" y="6273227"/>
            <a:ext cx="9454196" cy="310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lvl="1" indent="114300">
              <a:lnSpc>
                <a:spcPct val="110000"/>
              </a:lnSpc>
              <a:spcBef>
                <a:spcPts val="1500"/>
              </a:spcBef>
              <a:defRPr sz="2600">
                <a:solidFill>
                  <a:schemeClr val="accent1"/>
                </a:solidFill>
              </a:defRPr>
            </a:pPr>
            <a:r>
              <a:rPr sz="1300"/>
              <a:t>Table A3.2. Number of research jobs in data by industry and technology (2015-2018)</a:t>
            </a:r>
          </a:p>
        </p:txBody>
      </p:sp>
      <p:sp>
        <p:nvSpPr>
          <p:cNvPr id="258" name="Arrow 11"/>
          <p:cNvSpPr/>
          <p:nvPr/>
        </p:nvSpPr>
        <p:spPr>
          <a:xfrm>
            <a:off x="843808" y="944894"/>
            <a:ext cx="335866" cy="252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tIns="45720" bIns="45720" anchor="ctr"/>
          <a:lstStyle/>
          <a:p>
            <a:endParaRPr sz="900"/>
          </a:p>
        </p:txBody>
      </p:sp>
      <p:sp>
        <p:nvSpPr>
          <p:cNvPr id="259" name="Research jobs also widespread across industries"/>
          <p:cNvSpPr txBox="1"/>
          <p:nvPr/>
        </p:nvSpPr>
        <p:spPr>
          <a:xfrm>
            <a:off x="1268140" y="831267"/>
            <a:ext cx="6436867" cy="480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defRPr sz="4400">
                <a:solidFill>
                  <a:schemeClr val="accent4"/>
                </a:solidFill>
              </a:defRPr>
            </a:lvl1pPr>
          </a:lstStyle>
          <a:p>
            <a:r>
              <a:rPr sz="2200"/>
              <a:t>Research jobs also widespread across industries</a:t>
            </a:r>
          </a:p>
        </p:txBody>
      </p:sp>
      <p:sp>
        <p:nvSpPr>
          <p:cNvPr id="260" name="Research by Goldfarb et al (2019)"/>
          <p:cNvSpPr txBox="1"/>
          <p:nvPr/>
        </p:nvSpPr>
        <p:spPr>
          <a:xfrm>
            <a:off x="8716727" y="6273227"/>
            <a:ext cx="2612170" cy="310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fontScale="85000" lnSpcReduction="20000"/>
          </a:bodyPr>
          <a:lstStyle/>
          <a:p>
            <a:pPr lvl="1" indent="114300" algn="r">
              <a:lnSpc>
                <a:spcPct val="110000"/>
              </a:lnSpc>
              <a:spcBef>
                <a:spcPts val="1500"/>
              </a:spcBef>
              <a:defRPr sz="2600">
                <a:solidFill>
                  <a:schemeClr val="accent1"/>
                </a:solidFill>
              </a:defRPr>
            </a:pPr>
            <a:r>
              <a:rPr sz="1300"/>
              <a:t>Research by Goldfarb et al (2019)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build="p" bldLvl="5" animBg="1" advAuto="0"/>
      <p:bldP spid="256" grpId="0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What Influences Accuracy in ML?</a:t>
            </a:r>
            <a:endParaRPr/>
          </a:p>
        </p:txBody>
      </p:sp>
      <p:sp>
        <p:nvSpPr>
          <p:cNvPr id="771" name="Google Shape;771;p58"/>
          <p:cNvSpPr txBox="1"/>
          <p:nvPr/>
        </p:nvSpPr>
        <p:spPr>
          <a:xfrm>
            <a:off x="812800" y="1257300"/>
            <a:ext cx="10515600" cy="487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defTabSz="457200">
              <a:buClr>
                <a:srgbClr val="06AAFC"/>
              </a:buClr>
              <a:buSzPts val="4800"/>
            </a:pPr>
            <a:r>
              <a:rPr lang="en-US" sz="2400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What is accuracy?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defTabSz="457200"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Ability to make correct predictions on data you haven’t seen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772" name="Google Shape;772;p58"/>
          <p:cNvGraphicFramePr/>
          <p:nvPr/>
        </p:nvGraphicFramePr>
        <p:xfrm>
          <a:off x="1166691" y="2883716"/>
          <a:ext cx="1500000" cy="150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Var1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Var2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Var3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Var4</a:t>
                      </a:r>
                      <a:endParaRPr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73" name="Google Shape;773;p58"/>
          <p:cNvSpPr/>
          <p:nvPr/>
        </p:nvSpPr>
        <p:spPr>
          <a:xfrm>
            <a:off x="8153076" y="3561466"/>
            <a:ext cx="561157" cy="422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74" name="Google Shape;774;p58"/>
          <p:cNvGraphicFramePr/>
          <p:nvPr/>
        </p:nvGraphicFramePr>
        <p:xfrm>
          <a:off x="9350617" y="2883716"/>
          <a:ext cx="1500000" cy="150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Outcome</a:t>
                      </a:r>
                      <a:endParaRPr sz="400"/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745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7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What Influences Accuracy in ML?</a:t>
            </a:r>
            <a:endParaRPr/>
          </a:p>
        </p:txBody>
      </p:sp>
      <p:sp>
        <p:nvSpPr>
          <p:cNvPr id="780" name="Google Shape;780;p59"/>
          <p:cNvSpPr txBox="1"/>
          <p:nvPr/>
        </p:nvSpPr>
        <p:spPr>
          <a:xfrm>
            <a:off x="812800" y="1257300"/>
            <a:ext cx="10515600" cy="487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defTabSz="457200">
              <a:buClr>
                <a:srgbClr val="06AAFC"/>
              </a:buClr>
              <a:buSzPts val="4800"/>
            </a:pPr>
            <a:r>
              <a:rPr lang="en-US" sz="2400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Quantity of data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defTabSz="457200"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Number of distinct observations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781" name="Google Shape;781;p59"/>
          <p:cNvGraphicFramePr/>
          <p:nvPr/>
        </p:nvGraphicFramePr>
        <p:xfrm>
          <a:off x="1166691" y="2883716"/>
          <a:ext cx="1500000" cy="150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Var1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Var2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Var3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Var4</a:t>
                      </a:r>
                      <a:endParaRPr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82" name="Google Shape;782;p59"/>
          <p:cNvSpPr/>
          <p:nvPr/>
        </p:nvSpPr>
        <p:spPr>
          <a:xfrm>
            <a:off x="8153076" y="3561466"/>
            <a:ext cx="561157" cy="422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83" name="Google Shape;783;p59"/>
          <p:cNvGraphicFramePr/>
          <p:nvPr/>
        </p:nvGraphicFramePr>
        <p:xfrm>
          <a:off x="9350617" y="2883716"/>
          <a:ext cx="1500000" cy="150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Outcome</a:t>
                      </a:r>
                      <a:endParaRPr sz="400"/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745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7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What Influences Accuracy in ML?</a:t>
            </a:r>
            <a:endParaRPr/>
          </a:p>
        </p:txBody>
      </p:sp>
      <p:sp>
        <p:nvSpPr>
          <p:cNvPr id="789" name="Google Shape;789;p60"/>
          <p:cNvSpPr txBox="1"/>
          <p:nvPr/>
        </p:nvSpPr>
        <p:spPr>
          <a:xfrm>
            <a:off x="812800" y="1257300"/>
            <a:ext cx="10515600" cy="487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defTabSz="457200">
              <a:buClr>
                <a:srgbClr val="06AAFC"/>
              </a:buClr>
              <a:buSzPts val="4800"/>
            </a:pPr>
            <a:r>
              <a:rPr lang="en-US" sz="2400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Quantity of data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defTabSz="457200"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Number of distinct observations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790" name="Google Shape;790;p60"/>
          <p:cNvGraphicFramePr/>
          <p:nvPr/>
        </p:nvGraphicFramePr>
        <p:xfrm>
          <a:off x="1166691" y="2883716"/>
          <a:ext cx="1500000" cy="150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Var1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Var2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Var3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Var4</a:t>
                      </a:r>
                      <a:endParaRPr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91" name="Google Shape;791;p60"/>
          <p:cNvSpPr/>
          <p:nvPr/>
        </p:nvSpPr>
        <p:spPr>
          <a:xfrm>
            <a:off x="8153076" y="3561466"/>
            <a:ext cx="561157" cy="422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92" name="Google Shape;792;p60"/>
          <p:cNvGraphicFramePr/>
          <p:nvPr/>
        </p:nvGraphicFramePr>
        <p:xfrm>
          <a:off x="9350617" y="2883716"/>
          <a:ext cx="1500000" cy="150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Outcome</a:t>
                      </a:r>
                      <a:endParaRPr sz="400"/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745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7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7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93" name="Google Shape;793;p60"/>
          <p:cNvSpPr/>
          <p:nvPr/>
        </p:nvSpPr>
        <p:spPr>
          <a:xfrm rot="5400000">
            <a:off x="1673163" y="5377333"/>
            <a:ext cx="561157" cy="422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What Influences Accuracy in ML?</a:t>
            </a:r>
            <a:endParaRPr/>
          </a:p>
        </p:txBody>
      </p:sp>
      <p:sp>
        <p:nvSpPr>
          <p:cNvPr id="799" name="Google Shape;799;p61"/>
          <p:cNvSpPr txBox="1"/>
          <p:nvPr/>
        </p:nvSpPr>
        <p:spPr>
          <a:xfrm>
            <a:off x="812800" y="1257300"/>
            <a:ext cx="10515600" cy="487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defTabSz="457200">
              <a:buClr>
                <a:srgbClr val="06AAFC"/>
              </a:buClr>
              <a:buSzPts val="4800"/>
            </a:pPr>
            <a:r>
              <a:rPr lang="en-US" sz="2400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Quantity of data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defTabSz="457200"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Number of distinct observations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defTabSz="457200"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Different characteristics about your observations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800" name="Google Shape;800;p61"/>
          <p:cNvGraphicFramePr/>
          <p:nvPr/>
        </p:nvGraphicFramePr>
        <p:xfrm>
          <a:off x="1166691" y="2883716"/>
          <a:ext cx="1500000" cy="150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9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Var1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Var2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Var3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Var4</a:t>
                      </a:r>
                      <a:endParaRPr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01" name="Google Shape;801;p61"/>
          <p:cNvSpPr/>
          <p:nvPr/>
        </p:nvSpPr>
        <p:spPr>
          <a:xfrm>
            <a:off x="8153076" y="3561466"/>
            <a:ext cx="561157" cy="422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02" name="Google Shape;802;p61"/>
          <p:cNvGraphicFramePr/>
          <p:nvPr/>
        </p:nvGraphicFramePr>
        <p:xfrm>
          <a:off x="9350617" y="2883716"/>
          <a:ext cx="1500000" cy="150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Outcome</a:t>
                      </a:r>
                      <a:endParaRPr sz="400"/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745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7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7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What Influences Accuracy in ML?</a:t>
            </a:r>
            <a:endParaRPr/>
          </a:p>
        </p:txBody>
      </p:sp>
      <p:sp>
        <p:nvSpPr>
          <p:cNvPr id="808" name="Google Shape;808;p62"/>
          <p:cNvSpPr txBox="1"/>
          <p:nvPr/>
        </p:nvSpPr>
        <p:spPr>
          <a:xfrm>
            <a:off x="812800" y="1257300"/>
            <a:ext cx="10515600" cy="487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defTabSz="457200">
              <a:buClr>
                <a:srgbClr val="06AAFC"/>
              </a:buClr>
              <a:buSzPts val="4800"/>
            </a:pPr>
            <a:r>
              <a:rPr lang="en-US" sz="2400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Quantity of data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defTabSz="457200"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Number of distinct observations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defTabSz="457200"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Different characteristics about your observations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809" name="Google Shape;809;p62"/>
          <p:cNvGraphicFramePr/>
          <p:nvPr/>
        </p:nvGraphicFramePr>
        <p:xfrm>
          <a:off x="1166691" y="2883716"/>
          <a:ext cx="1500000" cy="150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9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Var1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Var2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Var3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Var4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Var5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Var6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Var7</a:t>
                      </a:r>
                      <a:endParaRPr sz="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Var8</a:t>
                      </a:r>
                      <a:endParaRPr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10" name="Google Shape;810;p62"/>
          <p:cNvSpPr/>
          <p:nvPr/>
        </p:nvSpPr>
        <p:spPr>
          <a:xfrm>
            <a:off x="8153076" y="3561466"/>
            <a:ext cx="561157" cy="422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11" name="Google Shape;811;p62"/>
          <p:cNvGraphicFramePr/>
          <p:nvPr/>
        </p:nvGraphicFramePr>
        <p:xfrm>
          <a:off x="9350617" y="2883716"/>
          <a:ext cx="1500000" cy="150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</a:rPr>
                        <a:t>Outcome</a:t>
                      </a:r>
                      <a:endParaRPr sz="400"/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745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7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7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3600"/>
                        <a:buFont typeface="Calibri"/>
                        <a:buNone/>
                      </a:pPr>
                      <a:endParaRPr sz="18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D48098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12" name="Google Shape;812;p62"/>
          <p:cNvSpPr/>
          <p:nvPr/>
        </p:nvSpPr>
        <p:spPr>
          <a:xfrm>
            <a:off x="6837053" y="5332476"/>
            <a:ext cx="561157" cy="422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defTabSz="457200">
              <a:buClr>
                <a:srgbClr val="2D2C41"/>
              </a:buClr>
              <a:buSzPts val="3600"/>
            </a:pPr>
            <a:endParaRPr kern="0">
              <a:solidFill>
                <a:srgbClr val="2D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8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5600"/>
            </a:pPr>
            <a:r>
              <a:rPr lang="en-US" sz="2800"/>
              <a:t>What Influences Accuracy in ML?</a:t>
            </a:r>
            <a:endParaRPr/>
          </a:p>
        </p:txBody>
      </p:sp>
      <p:sp>
        <p:nvSpPr>
          <p:cNvPr id="818" name="Google Shape;818;p63"/>
          <p:cNvSpPr txBox="1"/>
          <p:nvPr/>
        </p:nvSpPr>
        <p:spPr>
          <a:xfrm>
            <a:off x="812800" y="1257300"/>
            <a:ext cx="10515600" cy="5194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5750" lvl="1" indent="-285750" defTabSz="457200"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Quantity of data (number of rows)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defTabSz="457200"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Number of features (columns)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457200">
              <a:spcBef>
                <a:spcPts val="1500"/>
              </a:spcBef>
              <a:buClr>
                <a:srgbClr val="06AAFC"/>
              </a:buClr>
              <a:buSzPts val="4800"/>
            </a:pPr>
            <a:r>
              <a:rPr lang="en-US" sz="2400" kern="0">
                <a:solidFill>
                  <a:srgbClr val="06AAFC"/>
                </a:solidFill>
                <a:latin typeface="Arial"/>
                <a:ea typeface="Arial"/>
                <a:cs typeface="Arial"/>
                <a:sym typeface="Arial"/>
              </a:rPr>
              <a:t>Lots of other things!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2" indent="-285750" defTabSz="457200"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Relevance of information to underlying phenomena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3" indent="-285750" defTabSz="457200"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Umbrellas predict rain better than color of a person’s dress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2" indent="-285750" defTabSz="457200"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Complexity of your model (how we approximate “</a:t>
            </a:r>
            <a:r>
              <a:rPr lang="en-US" sz="2400" i="1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f”)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3" indent="-285750" defTabSz="457200"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Modern developments in "deep learning" allow for very complex models that were historically very hard to train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2" indent="-285750" defTabSz="457200">
              <a:spcBef>
                <a:spcPts val="150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“Feature engineering”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66750" lvl="3" indent="-285750" defTabSz="457200">
              <a:spcBef>
                <a:spcPts val="750"/>
              </a:spcBef>
              <a:buClr>
                <a:srgbClr val="004785"/>
              </a:buClr>
              <a:buSzPts val="4800"/>
              <a:buFont typeface="Arial"/>
              <a:buChar char="•"/>
            </a:pPr>
            <a:r>
              <a:rPr lang="en-US" sz="2400" kern="0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rPr>
              <a:t>Using domain knowledge to create new features from the input data (some of it can be automated but the analyst has a big role to play)</a:t>
            </a:r>
            <a:endParaRPr sz="7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16"/>
          <p:cNvSpPr/>
          <p:nvPr/>
        </p:nvSpPr>
        <p:spPr>
          <a:xfrm>
            <a:off x="4724400" y="914400"/>
            <a:ext cx="2743200" cy="30436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 defTabSz="457200">
              <a:lnSpc>
                <a:spcPct val="113000"/>
              </a:lnSpc>
              <a:buClr>
                <a:srgbClr val="FFFFFF"/>
              </a:buClr>
              <a:buSzPts val="4400"/>
            </a:pPr>
            <a:endParaRPr sz="2200" kern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74422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AI and Busi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AI and Business</a:t>
            </a:r>
          </a:p>
        </p:txBody>
      </p:sp>
      <p:sp>
        <p:nvSpPr>
          <p:cNvPr id="263" name="AI (specifically ML) shows early indicators of being a general-purpose technology…"/>
          <p:cNvSpPr txBox="1">
            <a:spLocks noGrp="1"/>
          </p:cNvSpPr>
          <p:nvPr>
            <p:ph type="body" idx="1"/>
          </p:nvPr>
        </p:nvSpPr>
        <p:spPr>
          <a:xfrm>
            <a:off x="838200" y="1310108"/>
            <a:ext cx="10515600" cy="4649245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54000" indent="-254000">
              <a:lnSpc>
                <a:spcPct val="110000"/>
              </a:lnSpc>
              <a:spcBef>
                <a:spcPts val="1500"/>
              </a:spcBef>
              <a:buSzPct val="100000"/>
              <a:buChar char="•"/>
            </a:pPr>
            <a:r>
              <a:t>AI (specifically ML) shows early indicators of being a general-purpose technology</a:t>
            </a:r>
          </a:p>
          <a:p>
            <a:pPr marL="254000" indent="-254000">
              <a:lnSpc>
                <a:spcPct val="110000"/>
              </a:lnSpc>
              <a:spcBef>
                <a:spcPts val="3000"/>
              </a:spcBef>
              <a:buSzPct val="100000"/>
              <a:buChar char="•"/>
            </a:pPr>
            <a:r>
              <a:t>Implications for firms if ML is a GPT:</a:t>
            </a:r>
          </a:p>
          <a:p>
            <a:pPr marL="514350" lvl="1" indent="-254000">
              <a:lnSpc>
                <a:spcPct val="110000"/>
              </a:lnSpc>
              <a:spcBef>
                <a:spcPts val="1500"/>
              </a:spcBef>
              <a:buSzPct val="100000"/>
              <a:buChar char="•"/>
            </a:pPr>
            <a:r>
              <a:t>Realize that most industries are likely to change</a:t>
            </a:r>
          </a:p>
          <a:p>
            <a:pPr marL="514350" lvl="1" indent="-254000">
              <a:lnSpc>
                <a:spcPct val="110000"/>
              </a:lnSpc>
              <a:spcBef>
                <a:spcPts val="1500"/>
              </a:spcBef>
              <a:buSzPct val="100000"/>
              <a:buChar char="•"/>
            </a:pPr>
            <a:r>
              <a:t>Be patient: the transformative impact may come with a lag</a:t>
            </a:r>
          </a:p>
          <a:p>
            <a:pPr marL="254000" indent="-254000">
              <a:lnSpc>
                <a:spcPct val="110000"/>
              </a:lnSpc>
              <a:spcBef>
                <a:spcPts val="3000"/>
              </a:spcBef>
              <a:buSzPct val="100000"/>
              <a:buChar char="•"/>
            </a:pPr>
            <a:r>
              <a:t>To effectively leverage the opportunities, managers need to understand the technology and its applications, and make changes to their “business models, technology infrastructure, organizational processes, and culture”</a:t>
            </a:r>
          </a:p>
        </p:txBody>
      </p:sp>
      <p:sp>
        <p:nvSpPr>
          <p:cNvPr id="264" name="Content from: “Could Machine Learning Be a General-Purpose Technology? Evidence from Online Job Postings” by Goldfarb, Taska &amp; Teodoridis…"/>
          <p:cNvSpPr txBox="1"/>
          <p:nvPr/>
        </p:nvSpPr>
        <p:spPr>
          <a:xfrm>
            <a:off x="3376774" y="6118363"/>
            <a:ext cx="8434723" cy="480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 lvl="1" indent="89154" defTabSz="713232">
              <a:lnSpc>
                <a:spcPct val="110000"/>
              </a:lnSpc>
              <a:spcBef>
                <a:spcPts val="1150"/>
              </a:spcBef>
              <a:defRPr sz="2027">
                <a:solidFill>
                  <a:schemeClr val="accent1"/>
                </a:solidFill>
              </a:defRPr>
            </a:pPr>
            <a:r>
              <a:rPr sz="1014"/>
              <a:t>Content from: “Could Machine Learning Be a General-Purpose Technology? Evidence from Online Job Postings” by Goldfarb, Taska &amp; Teodoridis</a:t>
            </a:r>
          </a:p>
          <a:p>
            <a:pPr lvl="1" indent="89154" defTabSz="713232">
              <a:spcBef>
                <a:spcPts val="150"/>
              </a:spcBef>
              <a:defRPr sz="2027">
                <a:solidFill>
                  <a:schemeClr val="accent1"/>
                </a:solidFill>
              </a:defRPr>
            </a:pPr>
            <a:r>
              <a:rPr sz="1014"/>
              <a:t>Content/Quote from: https://www.simplilearn.com/introduction-to-digital-transformation-tutorial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build="p" bldLvl="5" animBg="1" advAuto="0"/>
    </p:bldLst>
  </p:timing>
</p:sld>
</file>

<file path=ppt/theme/theme1.xml><?xml version="1.0" encoding="utf-8"?>
<a:theme xmlns:a="http://schemas.openxmlformats.org/drawingml/2006/main" name="Wharton 2016 16:9">
  <a:themeElements>
    <a:clrScheme name="Wharton 2016 16:9">
      <a:dk1>
        <a:srgbClr val="2D2C41"/>
      </a:dk1>
      <a:lt1>
        <a:srgbClr val="FFFFFF"/>
      </a:lt1>
      <a:dk2>
        <a:srgbClr val="A7A7A7"/>
      </a:dk2>
      <a:lt2>
        <a:srgbClr val="535353"/>
      </a:lt2>
      <a:accent1>
        <a:srgbClr val="004785"/>
      </a:accent1>
      <a:accent2>
        <a:srgbClr val="A90533"/>
      </a:accent2>
      <a:accent3>
        <a:srgbClr val="026CB5"/>
      </a:accent3>
      <a:accent4>
        <a:srgbClr val="06AAFC"/>
      </a:accent4>
      <a:accent5>
        <a:srgbClr val="96227D"/>
      </a:accent5>
      <a:accent6>
        <a:srgbClr val="D7BC6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6117</Words>
  <Application>Microsoft Office PowerPoint</Application>
  <PresentationFormat>Widescreen</PresentationFormat>
  <Paragraphs>1369</Paragraphs>
  <Slides>86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Arial</vt:lpstr>
      <vt:lpstr>Arimo</vt:lpstr>
      <vt:lpstr>Calibri</vt:lpstr>
      <vt:lpstr>Garamond</vt:lpstr>
      <vt:lpstr>Wharton 2016 16:9</vt:lpstr>
      <vt:lpstr>AI Fundamentals for Non-Data Scientists</vt:lpstr>
      <vt:lpstr>AI and Business</vt:lpstr>
      <vt:lpstr>Digital Transformation Timeline</vt:lpstr>
      <vt:lpstr>What are General-Purpose Technologies (GPTs)?</vt:lpstr>
      <vt:lpstr>How Does AI Show Promise as a GPT?</vt:lpstr>
      <vt:lpstr>ML’s Promise as a GPT (cont.) </vt:lpstr>
      <vt:lpstr>ML’s Promise as a GPT (cont.) </vt:lpstr>
      <vt:lpstr>ML’s Promise as a GPT (cont.) </vt:lpstr>
      <vt:lpstr>AI and Business</vt:lpstr>
      <vt:lpstr>AI Fundamentals for Non-Data Scientists</vt:lpstr>
      <vt:lpstr>Course Introduction</vt:lpstr>
      <vt:lpstr>AI Fundamentals for Non-Data Scientists</vt:lpstr>
      <vt:lpstr>Agenda for Module 1</vt:lpstr>
      <vt:lpstr>PowerPoint Presentation</vt:lpstr>
      <vt:lpstr>PowerPoint Presentation</vt:lpstr>
      <vt:lpstr>What is Big Data?</vt:lpstr>
      <vt:lpstr>Big Data Characteristics</vt:lpstr>
      <vt:lpstr>Drivers of Big Data</vt:lpstr>
      <vt:lpstr>Drivers of Big Data</vt:lpstr>
      <vt:lpstr>Big Data in Healthcare</vt:lpstr>
      <vt:lpstr>Big Data in Transportation</vt:lpstr>
      <vt:lpstr>AI Fundamentals for Non-Data Scientists</vt:lpstr>
      <vt:lpstr>Big Data Approach to Analysis</vt:lpstr>
      <vt:lpstr>Big Data Requires a Broad Skillset</vt:lpstr>
      <vt:lpstr>Choosing a Big Data Tool</vt:lpstr>
      <vt:lpstr>AI Fundamentals for Non-Data Scientists</vt:lpstr>
      <vt:lpstr>What is a Data Warehouse?</vt:lpstr>
      <vt:lpstr>What is a Data Warehouse?</vt:lpstr>
      <vt:lpstr>How Do Data Warehouses Work?</vt:lpstr>
      <vt:lpstr>Value of a Data Warehouse</vt:lpstr>
      <vt:lpstr>Open Source Big Data Tools: Hadoop and Spark</vt:lpstr>
      <vt:lpstr>Open Source Big Data Tools: Hadoop and Spark</vt:lpstr>
      <vt:lpstr>AI Fundamentals for Non-Data Scientists</vt:lpstr>
      <vt:lpstr>What is a Data Warehouse?</vt:lpstr>
      <vt:lpstr>How Do Data Warehouses Work?</vt:lpstr>
      <vt:lpstr>Value of Data Warehouses</vt:lpstr>
      <vt:lpstr>What is a Data Warehouse?</vt:lpstr>
      <vt:lpstr>AI Fundamentals for Non-Data Scientists</vt:lpstr>
      <vt:lpstr>Data Mining</vt:lpstr>
      <vt:lpstr>Clustering</vt:lpstr>
      <vt:lpstr>Association Rule Mining</vt:lpstr>
      <vt:lpstr>From Description to Prediction</vt:lpstr>
      <vt:lpstr>Predictive Analytics: Amazon Recommendations</vt:lpstr>
      <vt:lpstr>Predictive Analytics: Amazon Payments</vt:lpstr>
      <vt:lpstr>Implications of Big Data &amp; Predictive Analytics</vt:lpstr>
      <vt:lpstr>AI Fundamentals for Non-Data Scientists</vt:lpstr>
      <vt:lpstr>Agenda</vt:lpstr>
      <vt:lpstr>What is Artificial Intelligence (AI)?</vt:lpstr>
      <vt:lpstr>Intelligence on a Spectrum</vt:lpstr>
      <vt:lpstr>History of AI</vt:lpstr>
      <vt:lpstr>PowerPoint Presentation</vt:lpstr>
      <vt:lpstr>AI in the Press</vt:lpstr>
      <vt:lpstr>Progression of AI in Games</vt:lpstr>
      <vt:lpstr>How to Build AI: Expert Systems Approach</vt:lpstr>
      <vt:lpstr>How to Build AI: Expert Systems Approach (cont.)</vt:lpstr>
      <vt:lpstr>AI Fundamentals for Non-Data Scientists</vt:lpstr>
      <vt:lpstr>What is Machine Learning?</vt:lpstr>
      <vt:lpstr>Three Types of Machine Learning</vt:lpstr>
      <vt:lpstr>Supervised Learning</vt:lpstr>
      <vt:lpstr>Supervised Learning Example</vt:lpstr>
      <vt:lpstr>NLP Algorithm Performance</vt:lpstr>
      <vt:lpstr>Unsupervised Learning</vt:lpstr>
      <vt:lpstr>Unsupervised Learning</vt:lpstr>
      <vt:lpstr>Unsupervised Learning</vt:lpstr>
      <vt:lpstr>Reinforcement Learning</vt:lpstr>
      <vt:lpstr>Reinforcement Learning</vt:lpstr>
      <vt:lpstr>Reinforcement Learning</vt:lpstr>
      <vt:lpstr>AI Fundamentals for Non-Data Scientists</vt:lpstr>
      <vt:lpstr>Bandit Algorithms for Website Optimization</vt:lpstr>
      <vt:lpstr>Exploration and Exploitation</vt:lpstr>
      <vt:lpstr>Multi-Armed Bandit</vt:lpstr>
      <vt:lpstr>Bandit Algorithms</vt:lpstr>
      <vt:lpstr>Summary</vt:lpstr>
      <vt:lpstr>AI Fundamentals for Non-Data Scientists</vt:lpstr>
      <vt:lpstr>ML at 30,000 Feet</vt:lpstr>
      <vt:lpstr>ML at 30,000 Feet</vt:lpstr>
      <vt:lpstr>ML at 30,000 Feet</vt:lpstr>
      <vt:lpstr>ML at 30,000 Feet</vt:lpstr>
      <vt:lpstr>ML at 30,000 Feet</vt:lpstr>
      <vt:lpstr>What Influences Accuracy in ML?</vt:lpstr>
      <vt:lpstr>What Influences Accuracy in ML?</vt:lpstr>
      <vt:lpstr>What Influences Accuracy in ML?</vt:lpstr>
      <vt:lpstr>What Influences Accuracy in ML?</vt:lpstr>
      <vt:lpstr>What Influences Accuracy in ML?</vt:lpstr>
      <vt:lpstr>What Influences Accuracy in ML?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Fundamentals for Non-Data Scientists</dc:title>
  <dc:creator>Lockley, Lenise</dc:creator>
  <cp:lastModifiedBy>Lockley, Lenise</cp:lastModifiedBy>
  <cp:revision>3</cp:revision>
  <dcterms:created xsi:type="dcterms:W3CDTF">2021-10-13T19:22:47Z</dcterms:created>
  <dcterms:modified xsi:type="dcterms:W3CDTF">2021-10-29T18:45:17Z</dcterms:modified>
</cp:coreProperties>
</file>